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8" r:id="rId3"/>
    <p:sldId id="319" r:id="rId4"/>
    <p:sldId id="306" r:id="rId5"/>
    <p:sldId id="291" r:id="rId6"/>
    <p:sldId id="309" r:id="rId7"/>
    <p:sldId id="317" r:id="rId8"/>
    <p:sldId id="290" r:id="rId9"/>
    <p:sldId id="282" r:id="rId10"/>
    <p:sldId id="287" r:id="rId11"/>
    <p:sldId id="307" r:id="rId12"/>
    <p:sldId id="261" r:id="rId13"/>
    <p:sldId id="262" r:id="rId14"/>
    <p:sldId id="274" r:id="rId15"/>
    <p:sldId id="275" r:id="rId16"/>
    <p:sldId id="292" r:id="rId17"/>
    <p:sldId id="316" r:id="rId18"/>
    <p:sldId id="294" r:id="rId19"/>
    <p:sldId id="295" r:id="rId20"/>
    <p:sldId id="301" r:id="rId21"/>
    <p:sldId id="303" r:id="rId22"/>
    <p:sldId id="297" r:id="rId23"/>
    <p:sldId id="298" r:id="rId24"/>
    <p:sldId id="265" r:id="rId25"/>
    <p:sldId id="299" r:id="rId26"/>
    <p:sldId id="304" r:id="rId27"/>
    <p:sldId id="269" r:id="rId28"/>
    <p:sldId id="266" r:id="rId29"/>
    <p:sldId id="300" r:id="rId30"/>
    <p:sldId id="267" r:id="rId31"/>
  </p:sldIdLst>
  <p:sldSz cx="9144000" cy="6858000" type="screen4x3"/>
  <p:notesSz cx="7023100" cy="9309100"/>
  <p:embeddedFontLs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98" autoAdjust="0"/>
    <p:restoredTop sz="83274" autoAdjust="0"/>
  </p:normalViewPr>
  <p:slideViewPr>
    <p:cSldViewPr snapToObjects="1">
      <p:cViewPr varScale="1">
        <p:scale>
          <a:sx n="88" d="100"/>
          <a:sy n="88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ondit\Desktop\PCM%20-%20Research%20Area%20Meeting%20-%20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ondit\Desktop\PCM%20-%20Research%20Area%20Meeting%20-%20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ondit\Desktop\PCM%20-%20Research%20Area%20Meeting%20-%20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ondit\Desktop\PCM%20-%20Research%20Area%20Meeting%20-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Random n Byte Write</a:t>
            </a:r>
            <a:endParaRPr lang="en-US" sz="2400" dirty="0"/>
          </a:p>
        </c:rich>
      </c:tx>
      <c:layout>
        <c:manualLayout>
          <c:xMode val="edge"/>
          <c:yMode val="edge"/>
          <c:x val="0.14844884212589485"/>
          <c:y val="1.564967082293444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434723103865876"/>
          <c:y val="0.1390449426737034"/>
          <c:w val="0.85874601009351292"/>
          <c:h val="0.72991457177725538"/>
        </c:manualLayout>
      </c:layout>
      <c:scatterChart>
        <c:scatterStyle val="lineMarker"/>
        <c:ser>
          <c:idx val="0"/>
          <c:order val="0"/>
          <c:tx>
            <c:strRef>
              <c:f>Random!$B$1</c:f>
              <c:strCache>
                <c:ptCount val="1"/>
                <c:pt idx="0">
                  <c:v>BPFS / RAM</c:v>
                </c:pt>
              </c:strCache>
            </c:strRef>
          </c:tx>
          <c:spPr>
            <a:ln>
              <a:solidFill>
                <a:srgbClr val="953735"/>
              </a:solidFill>
            </a:ln>
          </c:spPr>
          <c:marker>
            <c:spPr>
              <a:solidFill>
                <a:srgbClr val="953735"/>
              </a:solidFill>
              <a:ln>
                <a:solidFill>
                  <a:srgbClr val="953735"/>
                </a:solidFill>
              </a:ln>
            </c:spPr>
          </c:marker>
          <c:xVal>
            <c:numRef>
              <c:f>Random!$A$2:$A$11</c:f>
              <c:numCache>
                <c:formatCode>General</c:formatCode>
                <c:ptCount val="10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9">
                  <c:v>4096</c:v>
                </c:pt>
              </c:numCache>
            </c:numRef>
          </c:xVal>
          <c:yVal>
            <c:numRef>
              <c:f>Random!$B$2:$B$11</c:f>
              <c:numCache>
                <c:formatCode>General</c:formatCode>
                <c:ptCount val="10"/>
                <c:pt idx="0">
                  <c:v>1637</c:v>
                </c:pt>
                <c:pt idx="1">
                  <c:v>4699</c:v>
                </c:pt>
                <c:pt idx="2">
                  <c:v>4498</c:v>
                </c:pt>
                <c:pt idx="3">
                  <c:v>4425</c:v>
                </c:pt>
                <c:pt idx="4">
                  <c:v>4404</c:v>
                </c:pt>
                <c:pt idx="5">
                  <c:v>4526</c:v>
                </c:pt>
                <c:pt idx="6">
                  <c:v>4402</c:v>
                </c:pt>
                <c:pt idx="7">
                  <c:v>4607</c:v>
                </c:pt>
                <c:pt idx="8">
                  <c:v>4547</c:v>
                </c:pt>
                <c:pt idx="9">
                  <c:v>4338</c:v>
                </c:pt>
              </c:numCache>
            </c:numRef>
          </c:yVal>
        </c:ser>
        <c:ser>
          <c:idx val="1"/>
          <c:order val="1"/>
          <c:tx>
            <c:strRef>
              <c:f>Random!$C$1</c:f>
              <c:strCache>
                <c:ptCount val="1"/>
                <c:pt idx="0">
                  <c:v>NTFS / RAM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Random!$A$2:$A$11</c:f>
              <c:numCache>
                <c:formatCode>General</c:formatCode>
                <c:ptCount val="10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9">
                  <c:v>4096</c:v>
                </c:pt>
              </c:numCache>
            </c:numRef>
          </c:xVal>
          <c:yVal>
            <c:numRef>
              <c:f>Random!$C$2:$C$11</c:f>
              <c:numCache>
                <c:formatCode>General</c:formatCode>
                <c:ptCount val="10"/>
                <c:pt idx="0">
                  <c:v>5246</c:v>
                </c:pt>
                <c:pt idx="1">
                  <c:v>5224</c:v>
                </c:pt>
                <c:pt idx="2">
                  <c:v>5255</c:v>
                </c:pt>
                <c:pt idx="3">
                  <c:v>5366</c:v>
                </c:pt>
                <c:pt idx="4">
                  <c:v>5340</c:v>
                </c:pt>
                <c:pt idx="5">
                  <c:v>5490</c:v>
                </c:pt>
                <c:pt idx="6">
                  <c:v>5724</c:v>
                </c:pt>
                <c:pt idx="7">
                  <c:v>5914</c:v>
                </c:pt>
                <c:pt idx="8">
                  <c:v>6634</c:v>
                </c:pt>
                <c:pt idx="9">
                  <c:v>7057</c:v>
                </c:pt>
              </c:numCache>
            </c:numRef>
          </c:yVal>
        </c:ser>
        <c:ser>
          <c:idx val="2"/>
          <c:order val="2"/>
          <c:tx>
            <c:strRef>
              <c:f>Random!$D$1</c:f>
              <c:strCache>
                <c:ptCount val="1"/>
                <c:pt idx="0">
                  <c:v>NTFS / Disk</c:v>
                </c:pt>
              </c:strCache>
            </c:strRef>
          </c:tx>
          <c:xVal>
            <c:numRef>
              <c:f>Random!$A$2:$A$11</c:f>
              <c:numCache>
                <c:formatCode>General</c:formatCode>
                <c:ptCount val="10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9">
                  <c:v>4096</c:v>
                </c:pt>
              </c:numCache>
            </c:numRef>
          </c:xVal>
          <c:yVal>
            <c:numRef>
              <c:f>Random!$D$2:$D$11</c:f>
              <c:numCache>
                <c:formatCode>General</c:formatCode>
                <c:ptCount val="10"/>
                <c:pt idx="0">
                  <c:v>7604</c:v>
                </c:pt>
                <c:pt idx="1">
                  <c:v>7716</c:v>
                </c:pt>
                <c:pt idx="2">
                  <c:v>7674</c:v>
                </c:pt>
                <c:pt idx="3">
                  <c:v>7655</c:v>
                </c:pt>
                <c:pt idx="4">
                  <c:v>7699</c:v>
                </c:pt>
                <c:pt idx="5">
                  <c:v>7790</c:v>
                </c:pt>
                <c:pt idx="6">
                  <c:v>7810</c:v>
                </c:pt>
                <c:pt idx="7">
                  <c:v>8328</c:v>
                </c:pt>
                <c:pt idx="8">
                  <c:v>9174</c:v>
                </c:pt>
                <c:pt idx="9">
                  <c:v>9481</c:v>
                </c:pt>
              </c:numCache>
            </c:numRef>
          </c:yVal>
        </c:ser>
        <c:axId val="64347520"/>
        <c:axId val="64443520"/>
      </c:scatterChart>
      <c:valAx>
        <c:axId val="64347520"/>
        <c:scaling>
          <c:logBase val="8"/>
          <c:orientation val="minMax"/>
          <c:max val="4096"/>
          <c:min val="8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4443520"/>
        <c:crosses val="autoZero"/>
        <c:crossBetween val="midCat"/>
        <c:majorUnit val="8"/>
      </c:valAx>
      <c:valAx>
        <c:axId val="64443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4347520"/>
        <c:crosses val="autoZero"/>
        <c:crossBetween val="midCat"/>
        <c:majorUnit val="2000"/>
        <c:dispUnits>
          <c:builtInUnit val="thousands"/>
          <c:dispUnitsLbl/>
        </c:dispUnits>
      </c:valAx>
    </c:plotArea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Append n Bytes</a:t>
            </a:r>
            <a:endParaRPr lang="en-US" sz="2400" dirty="0"/>
          </a:p>
        </c:rich>
      </c:tx>
      <c:layout>
        <c:manualLayout>
          <c:xMode val="edge"/>
          <c:yMode val="edge"/>
          <c:x val="0.28954264449273726"/>
          <c:y val="1.5649670822934447E-2"/>
        </c:manualLayout>
      </c:layout>
      <c:overlay val="1"/>
    </c:title>
    <c:plotArea>
      <c:layout>
        <c:manualLayout>
          <c:layoutTarget val="inner"/>
          <c:xMode val="edge"/>
          <c:yMode val="edge"/>
          <c:x val="0.27482493045915773"/>
          <c:y val="0.13210273249003104"/>
          <c:w val="0.63589816587698522"/>
          <c:h val="0.73568116732578981"/>
        </c:manualLayout>
      </c:layout>
      <c:scatterChart>
        <c:scatterStyle val="lineMarker"/>
        <c:ser>
          <c:idx val="0"/>
          <c:order val="0"/>
          <c:tx>
            <c:strRef>
              <c:f>Append!$B$1</c:f>
              <c:strCache>
                <c:ptCount val="1"/>
                <c:pt idx="0">
                  <c:v>BPFS / RAM</c:v>
                </c:pt>
              </c:strCache>
            </c:strRef>
          </c:tx>
          <c:spPr>
            <a:ln>
              <a:solidFill>
                <a:srgbClr val="953735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953735"/>
                </a:solidFill>
              </a:ln>
            </c:spPr>
          </c:marker>
          <c:xVal>
            <c:numRef>
              <c:f>Append!$A$2:$A$11</c:f>
              <c:numCache>
                <c:formatCode>General</c:formatCode>
                <c:ptCount val="10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9">
                  <c:v>4096</c:v>
                </c:pt>
              </c:numCache>
            </c:numRef>
          </c:xVal>
          <c:yVal>
            <c:numRef>
              <c:f>Append!$B$2:$B$11</c:f>
              <c:numCache>
                <c:formatCode>General</c:formatCode>
                <c:ptCount val="10"/>
                <c:pt idx="0">
                  <c:v>117</c:v>
                </c:pt>
                <c:pt idx="1">
                  <c:v>126</c:v>
                </c:pt>
                <c:pt idx="2">
                  <c:v>131</c:v>
                </c:pt>
                <c:pt idx="3">
                  <c:v>140</c:v>
                </c:pt>
                <c:pt idx="4">
                  <c:v>153</c:v>
                </c:pt>
                <c:pt idx="5">
                  <c:v>165</c:v>
                </c:pt>
                <c:pt idx="6">
                  <c:v>179</c:v>
                </c:pt>
                <c:pt idx="7">
                  <c:v>222</c:v>
                </c:pt>
                <c:pt idx="8">
                  <c:v>294</c:v>
                </c:pt>
                <c:pt idx="9">
                  <c:v>462</c:v>
                </c:pt>
              </c:numCache>
            </c:numRef>
          </c:yVal>
        </c:ser>
        <c:ser>
          <c:idx val="1"/>
          <c:order val="1"/>
          <c:tx>
            <c:strRef>
              <c:f>Append!$C$1</c:f>
              <c:strCache>
                <c:ptCount val="1"/>
                <c:pt idx="0">
                  <c:v>NTFS / RAM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Append!$A$2:$A$11</c:f>
              <c:numCache>
                <c:formatCode>General</c:formatCode>
                <c:ptCount val="10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9">
                  <c:v>4096</c:v>
                </c:pt>
              </c:numCache>
            </c:numRef>
          </c:xVal>
          <c:yVal>
            <c:numRef>
              <c:f>Append!$C$2:$C$11</c:f>
              <c:numCache>
                <c:formatCode>General</c:formatCode>
                <c:ptCount val="10"/>
                <c:pt idx="0">
                  <c:v>386.2</c:v>
                </c:pt>
                <c:pt idx="1">
                  <c:v>387.2</c:v>
                </c:pt>
                <c:pt idx="2">
                  <c:v>377.6</c:v>
                </c:pt>
                <c:pt idx="3">
                  <c:v>402.4</c:v>
                </c:pt>
                <c:pt idx="4">
                  <c:v>424.2</c:v>
                </c:pt>
                <c:pt idx="5">
                  <c:v>449</c:v>
                </c:pt>
                <c:pt idx="6">
                  <c:v>537.4</c:v>
                </c:pt>
                <c:pt idx="7">
                  <c:v>734.6</c:v>
                </c:pt>
                <c:pt idx="8">
                  <c:v>874.8</c:v>
                </c:pt>
                <c:pt idx="9">
                  <c:v>1136.4000000000001</c:v>
                </c:pt>
              </c:numCache>
            </c:numRef>
          </c:yVal>
        </c:ser>
        <c:ser>
          <c:idx val="2"/>
          <c:order val="2"/>
          <c:tx>
            <c:strRef>
              <c:f>Append!$D$1</c:f>
              <c:strCache>
                <c:ptCount val="1"/>
                <c:pt idx="0">
                  <c:v>NTFS / Disk</c:v>
                </c:pt>
              </c:strCache>
            </c:strRef>
          </c:tx>
          <c:xVal>
            <c:numRef>
              <c:f>Append!$A$2:$A$11</c:f>
              <c:numCache>
                <c:formatCode>General</c:formatCode>
                <c:ptCount val="10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9">
                  <c:v>4096</c:v>
                </c:pt>
              </c:numCache>
            </c:numRef>
          </c:xVal>
          <c:yVal>
            <c:numRef>
              <c:f>Append!$D$2:$D$11</c:f>
              <c:numCache>
                <c:formatCode>General</c:formatCode>
                <c:ptCount val="10"/>
                <c:pt idx="0">
                  <c:v>503</c:v>
                </c:pt>
                <c:pt idx="1">
                  <c:v>489.4</c:v>
                </c:pt>
                <c:pt idx="2">
                  <c:v>489.4</c:v>
                </c:pt>
                <c:pt idx="3">
                  <c:v>503.8</c:v>
                </c:pt>
                <c:pt idx="4">
                  <c:v>527.4</c:v>
                </c:pt>
                <c:pt idx="5">
                  <c:v>578.4</c:v>
                </c:pt>
                <c:pt idx="6">
                  <c:v>596.6</c:v>
                </c:pt>
                <c:pt idx="7">
                  <c:v>764.4</c:v>
                </c:pt>
                <c:pt idx="8">
                  <c:v>976.2</c:v>
                </c:pt>
                <c:pt idx="9">
                  <c:v>1721.4</c:v>
                </c:pt>
              </c:numCache>
            </c:numRef>
          </c:yVal>
        </c:ser>
        <c:axId val="65084800"/>
        <c:axId val="65098880"/>
      </c:scatterChart>
      <c:valAx>
        <c:axId val="65084800"/>
        <c:scaling>
          <c:logBase val="8"/>
          <c:orientation val="minMax"/>
          <c:max val="4096"/>
          <c:min val="8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5098880"/>
        <c:crosses val="autoZero"/>
        <c:crossBetween val="midCat"/>
        <c:majorUnit val="8"/>
      </c:valAx>
      <c:valAx>
        <c:axId val="65098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Time (s)</a:t>
                </a:r>
                <a:endParaRPr lang="en-US" sz="20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5084800"/>
        <c:crosses val="autoZero"/>
        <c:crossBetween val="midCat"/>
        <c:majorUnit val="400"/>
        <c:dispUnits>
          <c:builtInUnit val="thousands"/>
        </c:dispUnits>
      </c:valAx>
    </c:plotArea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2"/>
          <c:order val="0"/>
          <c:tx>
            <c:strRef>
              <c:f>Macro!$B$6</c:f>
              <c:strCache>
                <c:ptCount val="1"/>
                <c:pt idx="0">
                  <c:v>NTFS / Disk</c:v>
                </c:pt>
              </c:strCache>
            </c:strRef>
          </c:tx>
          <c:cat>
            <c:strRef>
              <c:f>Macro!$A$12</c:f>
              <c:strCache>
                <c:ptCount val="1"/>
                <c:pt idx="0">
                  <c:v>Postmark</c:v>
                </c:pt>
              </c:strCache>
            </c:strRef>
          </c:cat>
          <c:val>
            <c:numRef>
              <c:f>Macro!$B$12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"/>
          <c:tx>
            <c:strRef>
              <c:f>Macro!$C$6</c:f>
              <c:strCache>
                <c:ptCount val="1"/>
                <c:pt idx="0">
                  <c:v>NTFS / RAM</c:v>
                </c:pt>
              </c:strCache>
            </c:strRef>
          </c:tx>
          <c:cat>
            <c:strRef>
              <c:f>Macro!$A$12</c:f>
              <c:strCache>
                <c:ptCount val="1"/>
                <c:pt idx="0">
                  <c:v>Postmark</c:v>
                </c:pt>
              </c:strCache>
            </c:strRef>
          </c:cat>
          <c:val>
            <c:numRef>
              <c:f>Macro!$C$12</c:f>
              <c:numCache>
                <c:formatCode>General</c:formatCode>
                <c:ptCount val="1"/>
                <c:pt idx="0">
                  <c:v>0.51965372016846045</c:v>
                </c:pt>
              </c:numCache>
            </c:numRef>
          </c:val>
        </c:ser>
        <c:ser>
          <c:idx val="1"/>
          <c:order val="2"/>
          <c:tx>
            <c:strRef>
              <c:f>Macro!$D$6</c:f>
              <c:strCache>
                <c:ptCount val="1"/>
                <c:pt idx="0">
                  <c:v>BPFS / RAM</c:v>
                </c:pt>
              </c:strCache>
            </c:strRef>
          </c:tx>
          <c:cat>
            <c:strRef>
              <c:f>Macro!$A$12</c:f>
              <c:strCache>
                <c:ptCount val="1"/>
                <c:pt idx="0">
                  <c:v>Postmark</c:v>
                </c:pt>
              </c:strCache>
            </c:strRef>
          </c:cat>
          <c:val>
            <c:numRef>
              <c:f>Macro!$D$12</c:f>
              <c:numCache>
                <c:formatCode>General</c:formatCode>
                <c:ptCount val="1"/>
                <c:pt idx="0">
                  <c:v>0.31258773982218124</c:v>
                </c:pt>
              </c:numCache>
            </c:numRef>
          </c:val>
        </c:ser>
        <c:axId val="64572416"/>
        <c:axId val="64582400"/>
      </c:barChart>
      <c:catAx>
        <c:axId val="64572416"/>
        <c:scaling>
          <c:orientation val="minMax"/>
        </c:scaling>
        <c:delete val="1"/>
        <c:axPos val="b"/>
        <c:majorTickMark val="none"/>
        <c:tickLblPos val="none"/>
        <c:crossAx val="64582400"/>
        <c:crosses val="autoZero"/>
        <c:auto val="1"/>
        <c:lblAlgn val="ctr"/>
        <c:lblOffset val="100"/>
      </c:catAx>
      <c:valAx>
        <c:axId val="64582400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/>
                  <a:t>Execution Time (vs. NTFS / Disk)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72416"/>
        <c:crosses val="autoZero"/>
        <c:crossBetween val="between"/>
        <c:majorUnit val="0.25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Analysis!$C$1</c:f>
              <c:strCache>
                <c:ptCount val="1"/>
                <c:pt idx="0">
                  <c:v>Time (vs. NTFS/Disk)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</c:spPr>
          </c:marker>
          <c:xVal>
            <c:numRef>
              <c:f>Analysis!$A$2:$A$24</c:f>
              <c:numCache>
                <c:formatCode>General</c:formatCode>
                <c:ptCount val="23"/>
                <c:pt idx="0">
                  <c:v>34.782608700000011</c:v>
                </c:pt>
                <c:pt idx="1">
                  <c:v>36.363636360000001</c:v>
                </c:pt>
                <c:pt idx="2">
                  <c:v>38.095238100000067</c:v>
                </c:pt>
                <c:pt idx="3">
                  <c:v>40</c:v>
                </c:pt>
                <c:pt idx="4">
                  <c:v>42.10526316</c:v>
                </c:pt>
                <c:pt idx="5">
                  <c:v>44.444444439999941</c:v>
                </c:pt>
                <c:pt idx="6">
                  <c:v>47.058823529999998</c:v>
                </c:pt>
                <c:pt idx="7">
                  <c:v>50</c:v>
                </c:pt>
                <c:pt idx="8">
                  <c:v>53.333333330000059</c:v>
                </c:pt>
                <c:pt idx="9">
                  <c:v>57.142857140000011</c:v>
                </c:pt>
                <c:pt idx="10">
                  <c:v>61.53846154</c:v>
                </c:pt>
                <c:pt idx="11">
                  <c:v>66.666666670000026</c:v>
                </c:pt>
                <c:pt idx="12">
                  <c:v>72.727272729999981</c:v>
                </c:pt>
                <c:pt idx="13">
                  <c:v>80</c:v>
                </c:pt>
                <c:pt idx="14">
                  <c:v>88.888888889999834</c:v>
                </c:pt>
                <c:pt idx="15">
                  <c:v>100</c:v>
                </c:pt>
                <c:pt idx="16">
                  <c:v>114.2857143</c:v>
                </c:pt>
                <c:pt idx="17">
                  <c:v>133.33333329999999</c:v>
                </c:pt>
                <c:pt idx="18">
                  <c:v>160</c:v>
                </c:pt>
                <c:pt idx="19">
                  <c:v>200</c:v>
                </c:pt>
                <c:pt idx="20">
                  <c:v>266.66666670000001</c:v>
                </c:pt>
                <c:pt idx="21">
                  <c:v>400</c:v>
                </c:pt>
                <c:pt idx="22">
                  <c:v>800</c:v>
                </c:pt>
              </c:numCache>
            </c:numRef>
          </c:xVal>
          <c:yVal>
            <c:numRef>
              <c:f>Analysis!$C$2:$C$24</c:f>
              <c:numCache>
                <c:formatCode>General</c:formatCode>
                <c:ptCount val="23"/>
                <c:pt idx="0">
                  <c:v>2.1034158463700252</c:v>
                </c:pt>
                <c:pt idx="1">
                  <c:v>2.0255664861826697</c:v>
                </c:pt>
                <c:pt idx="2">
                  <c:v>1.9477171259953183</c:v>
                </c:pt>
                <c:pt idx="3">
                  <c:v>1.8698677658079619</c:v>
                </c:pt>
                <c:pt idx="4">
                  <c:v>1.7920184056206101</c:v>
                </c:pt>
                <c:pt idx="5">
                  <c:v>1.714169045433255</c:v>
                </c:pt>
                <c:pt idx="6">
                  <c:v>1.6363196852459014</c:v>
                </c:pt>
                <c:pt idx="7">
                  <c:v>1.5584703250585481</c:v>
                </c:pt>
                <c:pt idx="8">
                  <c:v>1.4806209648711941</c:v>
                </c:pt>
                <c:pt idx="9">
                  <c:v>1.4027716046838408</c:v>
                </c:pt>
                <c:pt idx="10">
                  <c:v>1.324922244496487</c:v>
                </c:pt>
                <c:pt idx="11">
                  <c:v>1.2470728843091334</c:v>
                </c:pt>
                <c:pt idx="12">
                  <c:v>1.1692235241217823</c:v>
                </c:pt>
                <c:pt idx="13">
                  <c:v>1.0913741639344259</c:v>
                </c:pt>
                <c:pt idx="14">
                  <c:v>1.0135248037470705</c:v>
                </c:pt>
                <c:pt idx="15">
                  <c:v>0.93567544355972054</c:v>
                </c:pt>
                <c:pt idx="16">
                  <c:v>0.85782608337236532</c:v>
                </c:pt>
                <c:pt idx="17">
                  <c:v>0.77997672318501243</c:v>
                </c:pt>
                <c:pt idx="18">
                  <c:v>0.70212736299765721</c:v>
                </c:pt>
                <c:pt idx="19">
                  <c:v>0.62427800281030521</c:v>
                </c:pt>
                <c:pt idx="20">
                  <c:v>0.54642864262295077</c:v>
                </c:pt>
                <c:pt idx="21">
                  <c:v>0.46857928243559716</c:v>
                </c:pt>
                <c:pt idx="22">
                  <c:v>0.39072992224824427</c:v>
                </c:pt>
              </c:numCache>
            </c:numRef>
          </c:yVal>
        </c:ser>
        <c:axId val="64614784"/>
        <c:axId val="64616704"/>
      </c:scatterChart>
      <c:valAx>
        <c:axId val="64614784"/>
        <c:scaling>
          <c:orientation val="minMax"/>
          <c:max val="800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616704"/>
        <c:crosses val="autoZero"/>
        <c:crossBetween val="midCat"/>
      </c:valAx>
      <c:valAx>
        <c:axId val="64616704"/>
        <c:scaling>
          <c:orientation val="minMax"/>
          <c:max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614784"/>
        <c:crosses val="autoZero"/>
        <c:crossBetween val="midCat"/>
        <c:majorUnit val="0.25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72E1C8D-8EBB-4A4F-93B0-5C2EBD6C7BC5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3E30A59-ECF8-469B-A97D-1B160E6E6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99914C0-D4C9-4F3E-A15C-7194B066E275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B3B5977-41D0-4646-A29B-D74774CD2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5977-41D0-4646-A29B-D74774CD2C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6543"/>
            <a:ext cx="2133600" cy="365125"/>
          </a:xfrm>
          <a:prstGeom prst="rect">
            <a:avLst/>
          </a:prstGeom>
        </p:spPr>
        <p:txBody>
          <a:bodyPr/>
          <a:lstStyle/>
          <a:p>
            <a:fld id="{55688100-7A30-47A0-ADC9-A8D222B88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D99E65-EA94-4E21-944C-BC5C8FA92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D99E65-EA94-4E21-944C-BC5C8FA92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5688100-7A30-47A0-ADC9-A8D222B88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D99E65-EA94-4E21-944C-BC5C8FA92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D99E65-EA94-4E21-944C-BC5C8FA92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D99E65-EA94-4E21-944C-BC5C8FA92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D99E65-EA94-4E21-944C-BC5C8FA92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D99E65-EA94-4E21-944C-BC5C8FA92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Better I/O Through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Byte-Addressable, Persistent Memory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8"/>
          <p:cNvSpPr txBox="1">
            <a:spLocks/>
          </p:cNvSpPr>
          <p:nvPr/>
        </p:nvSpPr>
        <p:spPr>
          <a:xfrm>
            <a:off x="1219200" y="31242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Jeremy Condit</a:t>
            </a:r>
            <a:r>
              <a:rPr kumimoji="0" lang="en-US" sz="2400" b="0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en-US" sz="2400" i="1" noProof="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Ed Nightingale,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Chris Frost</a:t>
            </a:r>
            <a:r>
              <a:rPr lang="en-US" sz="2400" dirty="0" smtClean="0"/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Engin Ipek, Ben Lee</a:t>
            </a:r>
            <a:r>
              <a:rPr lang="en-US" sz="2400" dirty="0" smtClean="0"/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Doug Burger</a:t>
            </a:r>
            <a:r>
              <a:rPr lang="en-US" sz="2400" dirty="0" smtClean="0"/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Derrick Coetzee</a:t>
            </a:r>
          </a:p>
        </p:txBody>
      </p:sp>
      <p:pic>
        <p:nvPicPr>
          <p:cNvPr id="7" name="Picture 2" descr="http://www.qatar.cmu.edu/lpar08/imgs/MSR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301" y="4828278"/>
            <a:ext cx="2531399" cy="706643"/>
          </a:xfrm>
          <a:prstGeom prst="rect">
            <a:avLst/>
          </a:prstGeom>
          <a:noFill/>
        </p:spPr>
      </p:pic>
      <p:pic>
        <p:nvPicPr>
          <p:cNvPr id="48130" name="Picture 2" descr="http://www.frostnet.net/chris/stuff/uc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-11846653"/>
            <a:ext cx="990198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BPRAM in the PC</a:t>
            </a:r>
            <a:endParaRPr lang="en-US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03200" y="5856050"/>
            <a:ext cx="8775700" cy="6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1851895" y="2286000"/>
            <a:ext cx="593167" cy="409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751477" y="2882350"/>
            <a:ext cx="794003" cy="409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L2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1506270" y="3866471"/>
            <a:ext cx="1284417" cy="4087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" y="4359278"/>
            <a:ext cx="3513944" cy="1050922"/>
            <a:chOff x="685800" y="4359278"/>
            <a:chExt cx="3513944" cy="1050922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685800" y="4791272"/>
              <a:ext cx="2925357" cy="61892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HD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/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Flash</a:t>
              </a:r>
            </a:p>
          </p:txBody>
        </p:sp>
        <p:sp>
          <p:nvSpPr>
            <p:cNvPr id="23" name="AutoShape 11"/>
            <p:cNvSpPr>
              <a:spLocks noChangeShapeType="1"/>
            </p:cNvSpPr>
            <p:nvPr/>
          </p:nvSpPr>
          <p:spPr bwMode="auto">
            <a:xfrm>
              <a:off x="1465402" y="4530553"/>
              <a:ext cx="1366153" cy="7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833501" y="4359278"/>
              <a:ext cx="1366243" cy="30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PCI/IDE bus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AutoShape 6"/>
          <p:cNvSpPr>
            <a:spLocks noChangeShapeType="1"/>
          </p:cNvSpPr>
          <p:nvPr/>
        </p:nvSpPr>
        <p:spPr bwMode="auto">
          <a:xfrm>
            <a:off x="1465402" y="3553439"/>
            <a:ext cx="1366153" cy="77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33501" y="3382163"/>
            <a:ext cx="1366243" cy="3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Memory bus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244226" y="3866471"/>
            <a:ext cx="1284417" cy="4087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BPRAM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724400" y="2090505"/>
            <a:ext cx="4114800" cy="387637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BPRAM and DRAM are </a:t>
            </a:r>
            <a:r>
              <a:rPr lang="en-US" sz="2600" b="1" dirty="0" smtClean="0"/>
              <a:t>addressable</a:t>
            </a:r>
            <a:r>
              <a:rPr lang="en-US" sz="2600" dirty="0" smtClean="0"/>
              <a:t> by the CPU</a:t>
            </a:r>
          </a:p>
          <a:p>
            <a:endParaRPr lang="en-US" sz="2600" dirty="0" smtClean="0"/>
          </a:p>
          <a:p>
            <a:r>
              <a:rPr lang="en-US" sz="2600" dirty="0" smtClean="0"/>
              <a:t>Physical address space is </a:t>
            </a:r>
            <a:r>
              <a:rPr lang="en-US" sz="2600" b="1" dirty="0" smtClean="0"/>
              <a:t>partitioned</a:t>
            </a:r>
          </a:p>
          <a:p>
            <a:endParaRPr lang="en-US" sz="2600" dirty="0" smtClean="0"/>
          </a:p>
          <a:p>
            <a:r>
              <a:rPr lang="en-US" sz="2600" dirty="0" smtClean="0"/>
              <a:t>BPRAM data may be </a:t>
            </a:r>
            <a:r>
              <a:rPr lang="en-US" sz="2600" b="1" dirty="0" smtClean="0"/>
              <a:t>cached</a:t>
            </a:r>
            <a:r>
              <a:rPr lang="en-US" sz="2600" dirty="0" smtClean="0"/>
              <a:t> in L1/L2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7569 3.7037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BPFS</a:t>
            </a:r>
            <a:r>
              <a:rPr lang="en-US" dirty="0" smtClean="0"/>
              <a:t>: A BPRAM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Guarantees that all file operations execute </a:t>
            </a:r>
            <a:r>
              <a:rPr lang="en-US" u="sng" dirty="0" smtClean="0"/>
              <a:t>atomically</a:t>
            </a:r>
            <a:r>
              <a:rPr lang="en-US" dirty="0" smtClean="0"/>
              <a:t> and </a:t>
            </a:r>
            <a:r>
              <a:rPr lang="en-US" u="sng" dirty="0" smtClean="0"/>
              <a:t>in program order</a:t>
            </a:r>
            <a:endParaRPr lang="en-US" dirty="0" smtClean="0"/>
          </a:p>
          <a:p>
            <a:endParaRPr lang="en-US" u="sng" dirty="0" smtClean="0"/>
          </a:p>
          <a:p>
            <a:r>
              <a:rPr lang="en-US" dirty="0" smtClean="0"/>
              <a:t>Despite guarantees, significant </a:t>
            </a:r>
            <a:r>
              <a:rPr lang="en-US" u="sng" dirty="0" smtClean="0"/>
              <a:t>performance improvements</a:t>
            </a:r>
            <a:r>
              <a:rPr lang="en-US" dirty="0" smtClean="0"/>
              <a:t> over NTFS on the same media</a:t>
            </a:r>
          </a:p>
          <a:p>
            <a:endParaRPr lang="en-US" dirty="0" smtClean="0"/>
          </a:p>
          <a:p>
            <a:r>
              <a:rPr lang="en-US" dirty="0" smtClean="0"/>
              <a:t>Short-circuit shadow paging often allows</a:t>
            </a:r>
            <a:br>
              <a:rPr lang="en-US" dirty="0" smtClean="0"/>
            </a:br>
            <a:r>
              <a:rPr lang="en-US" u="sng" dirty="0" smtClean="0"/>
              <a:t>atomic, in-place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/>
          <p:cNvCxnSpPr/>
          <p:nvPr/>
        </p:nvCxnSpPr>
        <p:spPr>
          <a:xfrm>
            <a:off x="4800600" y="3733800"/>
            <a:ext cx="2340194" cy="3600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51798" y="1842607"/>
            <a:ext cx="90007" cy="27002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1806" y="1842607"/>
            <a:ext cx="90007" cy="27002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1783" y="2382652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1723" y="2922697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1843" y="2922697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1693" y="3462742"/>
            <a:ext cx="540045" cy="2700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11753" y="3462742"/>
            <a:ext cx="540045" cy="2700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31813" y="3462742"/>
            <a:ext cx="540045" cy="2700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1873" y="3462742"/>
            <a:ext cx="540045" cy="2700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821746" y="2652675"/>
            <a:ext cx="540045" cy="2700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0"/>
          </p:cNvCxnSpPr>
          <p:nvPr/>
        </p:nvCxnSpPr>
        <p:spPr>
          <a:xfrm>
            <a:off x="3721820" y="2652675"/>
            <a:ext cx="540045" cy="2700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416712" y="3237723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56832" y="3237723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956757" y="3237723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396877" y="3237723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407732" y="2246703"/>
            <a:ext cx="270022" cy="18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flipH="1">
            <a:off x="7232111" y="1842607"/>
            <a:ext cx="180015" cy="19801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01686" y="3372735"/>
            <a:ext cx="2880239" cy="4500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9" idx="0"/>
            <a:endCxn id="9" idx="2"/>
          </p:cNvCxnSpPr>
          <p:nvPr/>
        </p:nvCxnSpPr>
        <p:spPr>
          <a:xfrm rot="16200000" flipH="1">
            <a:off x="2326705" y="3597753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685801" y="3732764"/>
            <a:ext cx="1955931" cy="2607715"/>
            <a:chOff x="685801" y="3732764"/>
            <a:chExt cx="1955931" cy="2607715"/>
          </a:xfrm>
        </p:grpSpPr>
        <p:sp>
          <p:nvSpPr>
            <p:cNvPr id="23" name="Rectangle 22"/>
            <p:cNvSpPr/>
            <p:nvPr/>
          </p:nvSpPr>
          <p:spPr>
            <a:xfrm>
              <a:off x="1135838" y="409279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5809" y="4632839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95868" y="4632839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endCxn id="24" idx="0"/>
            </p:cNvCxnSpPr>
            <p:nvPr/>
          </p:nvCxnSpPr>
          <p:spPr>
            <a:xfrm rot="5400000">
              <a:off x="1000827" y="4407820"/>
              <a:ext cx="270022" cy="1800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25" idx="0"/>
            </p:cNvCxnSpPr>
            <p:nvPr/>
          </p:nvCxnSpPr>
          <p:spPr>
            <a:xfrm rot="16200000" flipH="1">
              <a:off x="1496806" y="4363755"/>
              <a:ext cx="269085" cy="26908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801" y="4542832"/>
              <a:ext cx="1440120" cy="4500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endCxn id="23" idx="0"/>
            </p:cNvCxnSpPr>
            <p:nvPr/>
          </p:nvCxnSpPr>
          <p:spPr>
            <a:xfrm rot="10800000" flipV="1">
              <a:off x="1405862" y="3732764"/>
              <a:ext cx="1235870" cy="36003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Left Brace 60"/>
            <p:cNvSpPr/>
            <p:nvPr/>
          </p:nvSpPr>
          <p:spPr>
            <a:xfrm rot="16200000">
              <a:off x="1315853" y="5084949"/>
              <a:ext cx="180015" cy="144012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0331" y="5940369"/>
              <a:ext cx="1350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file</a:t>
              </a:r>
              <a:endParaRPr lang="en-US" sz="2000" dirty="0"/>
            </a:p>
          </p:txBody>
        </p:sp>
      </p:grpSp>
      <p:cxnSp>
        <p:nvCxnSpPr>
          <p:cNvPr id="68" name="Straight Connector 67"/>
          <p:cNvCxnSpPr/>
          <p:nvPr/>
        </p:nvCxnSpPr>
        <p:spPr>
          <a:xfrm rot="16200000" flipH="1">
            <a:off x="2506720" y="359681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2417650" y="359681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2147628" y="3596814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235759" y="3596813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3045827" y="359775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3225841" y="3596820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3136772" y="3596819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2866749" y="3596818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2954881" y="359681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3767762" y="3597752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3947777" y="359681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3858707" y="3596814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3588685" y="3596813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3676817" y="3596812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4487822" y="3597752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4667837" y="359681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4578767" y="3596814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4308745" y="3596813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H="1">
            <a:off x="4396877" y="3596812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2731738" y="3732764"/>
            <a:ext cx="2430202" cy="2607715"/>
            <a:chOff x="2731738" y="3732764"/>
            <a:chExt cx="2430202" cy="2607715"/>
          </a:xfrm>
        </p:grpSpPr>
        <p:sp>
          <p:nvSpPr>
            <p:cNvPr id="29" name="Rectangle 28"/>
            <p:cNvSpPr/>
            <p:nvPr/>
          </p:nvSpPr>
          <p:spPr>
            <a:xfrm>
              <a:off x="3901835" y="409279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81776" y="4632839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21895" y="4632839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21746" y="517288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41806" y="517288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61865" y="517288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endCxn id="30" idx="0"/>
            </p:cNvCxnSpPr>
            <p:nvPr/>
          </p:nvCxnSpPr>
          <p:spPr>
            <a:xfrm rot="10800000" flipV="1">
              <a:off x="3451798" y="4362817"/>
              <a:ext cx="540045" cy="27002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1" idx="0"/>
            </p:cNvCxnSpPr>
            <p:nvPr/>
          </p:nvCxnSpPr>
          <p:spPr>
            <a:xfrm>
              <a:off x="4351873" y="4362817"/>
              <a:ext cx="540045" cy="27002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32" idx="0"/>
            </p:cNvCxnSpPr>
            <p:nvPr/>
          </p:nvCxnSpPr>
          <p:spPr>
            <a:xfrm rot="5400000">
              <a:off x="3046764" y="4947865"/>
              <a:ext cx="270022" cy="1800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4" idx="0"/>
            </p:cNvCxnSpPr>
            <p:nvPr/>
          </p:nvCxnSpPr>
          <p:spPr>
            <a:xfrm rot="5400000">
              <a:off x="4486884" y="4947865"/>
              <a:ext cx="270022" cy="1800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3" idx="0"/>
            </p:cNvCxnSpPr>
            <p:nvPr/>
          </p:nvCxnSpPr>
          <p:spPr>
            <a:xfrm rot="16200000" flipH="1">
              <a:off x="3586809" y="4947865"/>
              <a:ext cx="270022" cy="1800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731738" y="5082876"/>
              <a:ext cx="2160179" cy="4500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11" idx="2"/>
              <a:endCxn id="29" idx="0"/>
            </p:cNvCxnSpPr>
            <p:nvPr/>
          </p:nvCxnSpPr>
          <p:spPr>
            <a:xfrm rot="16200000" flipH="1">
              <a:off x="3856832" y="3777768"/>
              <a:ext cx="360030" cy="27002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eft Brace 61"/>
            <p:cNvSpPr/>
            <p:nvPr/>
          </p:nvSpPr>
          <p:spPr>
            <a:xfrm rot="16200000">
              <a:off x="3721820" y="4724919"/>
              <a:ext cx="180015" cy="216017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43474" y="5940369"/>
              <a:ext cx="1980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directory</a:t>
              </a:r>
              <a:endParaRPr lang="en-US" sz="2000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6200000" flipH="1">
              <a:off x="2957695" y="5307894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3137710" y="5306957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3048640" y="5306956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778618" y="5306955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2866749" y="5306954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677755" y="5307894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3857770" y="5306957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>
              <a:off x="3768700" y="5306956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3498678" y="5306955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586809" y="5306954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H="1">
              <a:off x="4397814" y="5307894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4577829" y="5306957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4488760" y="5306956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4218737" y="5306955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4306869" y="5306954"/>
              <a:ext cx="270022" cy="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7239000" y="2484833"/>
            <a:ext cx="117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inode</a:t>
            </a:r>
            <a:endParaRPr lang="en-US" sz="2000" dirty="0" smtClean="0"/>
          </a:p>
          <a:p>
            <a:pPr algn="ctr"/>
            <a:r>
              <a:rPr lang="en-US" sz="2000" dirty="0" smtClean="0"/>
              <a:t>file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841066" y="1743298"/>
            <a:ext cx="13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pointer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648200" y="2526268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indirect blocks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211565" y="328826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304800" y="1743298"/>
            <a:ext cx="8382000" cy="4597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BPFS</a:t>
            </a:r>
            <a:r>
              <a:rPr lang="en-US" dirty="0" smtClean="0"/>
              <a:t>: A BPRAM File System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701985" y="4092794"/>
            <a:ext cx="2880239" cy="2247685"/>
            <a:chOff x="5701985" y="4092794"/>
            <a:chExt cx="2880239" cy="2247685"/>
          </a:xfrm>
        </p:grpSpPr>
        <p:sp>
          <p:nvSpPr>
            <p:cNvPr id="41" name="Rectangle 40"/>
            <p:cNvSpPr/>
            <p:nvPr/>
          </p:nvSpPr>
          <p:spPr>
            <a:xfrm>
              <a:off x="6872082" y="409279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52022" y="4632839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92142" y="4632839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91992" y="517288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32112" y="517288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952172" y="5172884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endCxn id="42" idx="0"/>
            </p:cNvCxnSpPr>
            <p:nvPr/>
          </p:nvCxnSpPr>
          <p:spPr>
            <a:xfrm rot="10800000" flipV="1">
              <a:off x="6422045" y="4362817"/>
              <a:ext cx="540045" cy="27002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43" idx="0"/>
            </p:cNvCxnSpPr>
            <p:nvPr/>
          </p:nvCxnSpPr>
          <p:spPr>
            <a:xfrm>
              <a:off x="7322119" y="4362817"/>
              <a:ext cx="540045" cy="27002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4" idx="0"/>
            </p:cNvCxnSpPr>
            <p:nvPr/>
          </p:nvCxnSpPr>
          <p:spPr>
            <a:xfrm rot="5400000">
              <a:off x="6017011" y="4947865"/>
              <a:ext cx="270022" cy="1800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6" idx="0"/>
            </p:cNvCxnSpPr>
            <p:nvPr/>
          </p:nvCxnSpPr>
          <p:spPr>
            <a:xfrm rot="5400000">
              <a:off x="7457131" y="4947865"/>
              <a:ext cx="270022" cy="1800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7" idx="0"/>
            </p:cNvCxnSpPr>
            <p:nvPr/>
          </p:nvCxnSpPr>
          <p:spPr>
            <a:xfrm rot="16200000" flipH="1">
              <a:off x="7997175" y="4947865"/>
              <a:ext cx="270022" cy="1800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701985" y="5082876"/>
              <a:ext cx="2880239" cy="4500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eft Brace 62"/>
            <p:cNvSpPr/>
            <p:nvPr/>
          </p:nvSpPr>
          <p:spPr>
            <a:xfrm rot="16200000">
              <a:off x="7052097" y="4364889"/>
              <a:ext cx="180015" cy="288023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72374" y="5940369"/>
              <a:ext cx="1354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file</a:t>
              </a:r>
              <a:endParaRPr lang="en-US" sz="2000" dirty="0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rot="16200000" flipH="1">
              <a:off x="6557056" y="4948801"/>
              <a:ext cx="270022" cy="1800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6512052" y="5172880"/>
              <a:ext cx="540045" cy="2700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41 -0.2271 L 3.61111E-6 -4.49584E-6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1" grpId="0"/>
      <p:bldP spid="112" grpId="0"/>
      <p:bldP spid="113" grpId="0"/>
      <p:bldP spid="1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8" y="274638"/>
            <a:ext cx="8632116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Enforcing FS Consistency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if we crash during an update?</a:t>
            </a: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2513" y="251460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1149" y="318516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0468" y="385572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0800000" flipV="1">
            <a:off x="3634937" y="2849880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rot="5400000">
            <a:off x="3153509" y="3531186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91831" y="385572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>
          <a:xfrm rot="16200000" flipH="1">
            <a:off x="3781086" y="3531186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03876" y="318516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33194" y="385572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 rot="5400000">
            <a:off x="5036236" y="3531186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74557" y="385572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endCxn id="14" idx="0"/>
          </p:cNvCxnSpPr>
          <p:nvPr/>
        </p:nvCxnSpPr>
        <p:spPr>
          <a:xfrm rot="16200000" flipH="1">
            <a:off x="5663811" y="3531186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0"/>
          </p:cNvCxnSpPr>
          <p:nvPr/>
        </p:nvCxnSpPr>
        <p:spPr>
          <a:xfrm>
            <a:off x="4733194" y="2849880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74557" y="3855720"/>
            <a:ext cx="497643" cy="335280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33194" y="3855720"/>
            <a:ext cx="627575" cy="335280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4572000"/>
            <a:ext cx="8458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Disk: Use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shadow paging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BPRAM: Use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short-circuit shadow paging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89782" y="3668233"/>
            <a:ext cx="1887218" cy="6982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74557" y="3855721"/>
            <a:ext cx="497643" cy="335280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69934" y="3744433"/>
            <a:ext cx="304800" cy="533399"/>
            <a:chOff x="7239001" y="3657600"/>
            <a:chExt cx="304800" cy="533399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7130017" y="3777216"/>
              <a:ext cx="522767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7130017" y="3766584"/>
              <a:ext cx="522767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animBg="1"/>
      <p:bldP spid="19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1: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Write to journal, </a:t>
            </a:r>
            <a:r>
              <a:rPr lang="en-US" u="sng" dirty="0" smtClean="0"/>
              <a:t>then</a:t>
            </a:r>
            <a:r>
              <a:rPr lang="en-US" dirty="0" smtClean="0"/>
              <a:t> write to file system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46981" y="2738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5617" y="340929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4936" y="407985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rot="10800000" flipV="1">
            <a:off x="4419405" y="3074015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0"/>
          </p:cNvCxnSpPr>
          <p:nvPr/>
        </p:nvCxnSpPr>
        <p:spPr>
          <a:xfrm rot="5400000">
            <a:off x="3937977" y="375532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6299" y="407985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 rot="16200000" flipH="1">
            <a:off x="4565554" y="375532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88344" y="340929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17662" y="407985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 rot="5400000">
            <a:off x="5820704" y="375532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59025" y="407985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 rot="16200000" flipH="1">
            <a:off x="6448279" y="375532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0"/>
          </p:cNvCxnSpPr>
          <p:nvPr/>
        </p:nvCxnSpPr>
        <p:spPr>
          <a:xfrm>
            <a:off x="5517662" y="3074015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34936" y="4872335"/>
            <a:ext cx="3429000" cy="335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71600" y="3424535"/>
            <a:ext cx="150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 system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00200" y="4796135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journal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634935" y="4872335"/>
            <a:ext cx="627575" cy="3352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58212" y="4872335"/>
            <a:ext cx="627575" cy="3352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459025" y="4079855"/>
            <a:ext cx="627575" cy="3352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517662" y="4079855"/>
            <a:ext cx="627575" cy="3352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5715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Reliable, but 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 data 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written twice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9" grpId="0" animBg="1"/>
      <p:bldP spid="30" grpId="0" animBg="1"/>
      <p:bldP spid="31" grpId="0" animBg="1"/>
      <p:bldP spid="3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2: Shadow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>
            <a:normAutofit/>
          </a:bodyPr>
          <a:lstStyle/>
          <a:p>
            <a:r>
              <a:rPr lang="en-US" dirty="0" smtClean="0"/>
              <a:t>Use copy-on-write up to root of file system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6" idx="0"/>
          </p:cNvCxnSpPr>
          <p:nvPr/>
        </p:nvCxnSpPr>
        <p:spPr>
          <a:xfrm flipH="1">
            <a:off x="2348719" y="3637895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flipH="1">
            <a:off x="2976294" y="330261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3917658" y="397317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4388339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rot="10800000" flipH="1" flipV="1">
            <a:off x="3446976" y="3637895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0"/>
          </p:cNvCxnSpPr>
          <p:nvPr/>
        </p:nvCxnSpPr>
        <p:spPr>
          <a:xfrm rot="16200000" flipH="1">
            <a:off x="4377593" y="431920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flipH="1">
            <a:off x="3446976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 rot="5400000">
            <a:off x="3750016" y="431920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 flipH="1">
            <a:off x="2097650" y="3276600"/>
            <a:ext cx="3124200" cy="19812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2034931" y="397317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2505613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 rot="16200000" flipH="1">
            <a:off x="2494866" y="431920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1564250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 rot="5400000">
            <a:off x="1867291" y="431920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flipH="1">
            <a:off x="5679050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H="1">
            <a:off x="6611425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 flipH="1">
            <a:off x="5961379" y="3972495"/>
            <a:ext cx="941365" cy="670560"/>
            <a:chOff x="1748106" y="4246815"/>
            <a:chExt cx="941365" cy="670560"/>
          </a:xfrm>
        </p:grpSpPr>
        <p:sp>
          <p:nvSpPr>
            <p:cNvPr id="25" name="Rectangle 24"/>
            <p:cNvSpPr/>
            <p:nvPr/>
          </p:nvSpPr>
          <p:spPr>
            <a:xfrm>
              <a:off x="1905000" y="4246815"/>
              <a:ext cx="627575" cy="3352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1737360" y="4592841"/>
              <a:ext cx="335280" cy="313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2364937" y="4592841"/>
              <a:ext cx="335280" cy="313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flipH="1">
            <a:off x="2402449" y="3298569"/>
            <a:ext cx="4016327" cy="674607"/>
            <a:chOff x="2232074" y="3572889"/>
            <a:chExt cx="4016327" cy="674607"/>
          </a:xfrm>
        </p:grpSpPr>
        <p:sp>
          <p:nvSpPr>
            <p:cNvPr id="35" name="Rectangle 34"/>
            <p:cNvSpPr/>
            <p:nvPr/>
          </p:nvSpPr>
          <p:spPr>
            <a:xfrm>
              <a:off x="2859650" y="3572889"/>
              <a:ext cx="627575" cy="3352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0800000" flipV="1">
              <a:off x="2232074" y="3908169"/>
              <a:ext cx="784469" cy="3352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276600" y="3908170"/>
              <a:ext cx="2971801" cy="339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flipH="1">
            <a:off x="3211950" y="2590800"/>
            <a:ext cx="152400" cy="706864"/>
            <a:chOff x="5286500" y="2865120"/>
            <a:chExt cx="152400" cy="706864"/>
          </a:xfrm>
        </p:grpSpPr>
        <p:sp>
          <p:nvSpPr>
            <p:cNvPr id="40" name="Rectangle 39"/>
            <p:cNvSpPr/>
            <p:nvPr/>
          </p:nvSpPr>
          <p:spPr>
            <a:xfrm>
              <a:off x="5286500" y="2865120"/>
              <a:ext cx="152400" cy="3352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6200000" flipH="1">
              <a:off x="5177422" y="3384681"/>
              <a:ext cx="371585" cy="30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 flipH="1">
            <a:off x="1289360" y="2632948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file’s root pointer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 flipH="1">
            <a:off x="3216900" y="2590800"/>
            <a:ext cx="2260511" cy="702818"/>
            <a:chOff x="3173439" y="2865120"/>
            <a:chExt cx="2260511" cy="702818"/>
          </a:xfrm>
        </p:grpSpPr>
        <p:cxnSp>
          <p:nvCxnSpPr>
            <p:cNvPr id="46" name="Straight Arrow Connector 45"/>
            <p:cNvCxnSpPr/>
            <p:nvPr/>
          </p:nvCxnSpPr>
          <p:spPr>
            <a:xfrm rot="5400000">
              <a:off x="4081825" y="2287063"/>
              <a:ext cx="372489" cy="21892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281550" y="2865120"/>
              <a:ext cx="152400" cy="3352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457200" y="5562600"/>
            <a:ext cx="8305800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Any change requires bubbling to the FS root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Small writes require large copying overhead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1" grpId="0" animBg="1"/>
      <p:bldP spid="32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Short-Circuit Shadow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Inspired by shadow paging</a:t>
            </a:r>
          </a:p>
          <a:p>
            <a:pPr lvl="1"/>
            <a:r>
              <a:rPr lang="en-US" dirty="0" smtClean="0"/>
              <a:t>Optimization: In-place update when possible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Short-Circuit Shadow Paging</a:t>
            </a: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457200" y="5410200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Uses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byte-addressability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atomic 64b writes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endCxn id="16" idx="0"/>
          </p:cNvCxnSpPr>
          <p:nvPr/>
        </p:nvCxnSpPr>
        <p:spPr>
          <a:xfrm flipH="1">
            <a:off x="2424919" y="3637895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flipH="1">
            <a:off x="3993858" y="397317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4464539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rot="10800000" flipH="1" flipV="1">
            <a:off x="3523176" y="3637895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0"/>
          </p:cNvCxnSpPr>
          <p:nvPr/>
        </p:nvCxnSpPr>
        <p:spPr>
          <a:xfrm rot="16200000" flipH="1">
            <a:off x="4453793" y="431920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flipH="1">
            <a:off x="3523176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 rot="5400000">
            <a:off x="3826216" y="431920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 flipH="1">
            <a:off x="3288150" y="3607415"/>
            <a:ext cx="2009900" cy="157418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2111131" y="397317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2581813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 rot="16200000" flipH="1">
            <a:off x="2571066" y="431920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1640450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 rot="5400000">
            <a:off x="1943491" y="4319201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flipH="1">
            <a:off x="5755250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H="1">
            <a:off x="6687625" y="4643735"/>
            <a:ext cx="627575" cy="3352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grpSp>
        <p:nvGrpSpPr>
          <p:cNvPr id="4" name="Group 49"/>
          <p:cNvGrpSpPr/>
          <p:nvPr/>
        </p:nvGrpSpPr>
        <p:grpSpPr>
          <a:xfrm flipH="1">
            <a:off x="6037579" y="3972495"/>
            <a:ext cx="941365" cy="670560"/>
            <a:chOff x="1748106" y="4246815"/>
            <a:chExt cx="941365" cy="670560"/>
          </a:xfrm>
        </p:grpSpPr>
        <p:sp>
          <p:nvSpPr>
            <p:cNvPr id="25" name="Rectangle 24"/>
            <p:cNvSpPr/>
            <p:nvPr/>
          </p:nvSpPr>
          <p:spPr>
            <a:xfrm>
              <a:off x="1905000" y="4246815"/>
              <a:ext cx="627575" cy="3352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1737360" y="4592841"/>
              <a:ext cx="335280" cy="313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2364937" y="4592841"/>
              <a:ext cx="335280" cy="313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2"/>
          <p:cNvGrpSpPr/>
          <p:nvPr/>
        </p:nvGrpSpPr>
        <p:grpSpPr>
          <a:xfrm flipH="1">
            <a:off x="3288150" y="2590800"/>
            <a:ext cx="152400" cy="706864"/>
            <a:chOff x="5286500" y="2865120"/>
            <a:chExt cx="152400" cy="706864"/>
          </a:xfrm>
        </p:grpSpPr>
        <p:sp>
          <p:nvSpPr>
            <p:cNvPr id="40" name="Rectangle 39"/>
            <p:cNvSpPr/>
            <p:nvPr/>
          </p:nvSpPr>
          <p:spPr>
            <a:xfrm>
              <a:off x="5286500" y="2865120"/>
              <a:ext cx="152400" cy="3352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49" idx="2"/>
            </p:cNvCxnSpPr>
            <p:nvPr/>
          </p:nvCxnSpPr>
          <p:spPr>
            <a:xfrm rot="16200000" flipH="1">
              <a:off x="5173468" y="3384681"/>
              <a:ext cx="371585" cy="30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 flipH="1">
            <a:off x="1365560" y="2632948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file’s root pointer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H="1">
            <a:off x="3052494" y="3302615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50"/>
          <p:cNvGrpSpPr/>
          <p:nvPr/>
        </p:nvGrpSpPr>
        <p:grpSpPr>
          <a:xfrm flipH="1">
            <a:off x="3523176" y="3302615"/>
            <a:ext cx="2971799" cy="666514"/>
            <a:chOff x="2232075" y="3576935"/>
            <a:chExt cx="2971799" cy="666514"/>
          </a:xfrm>
        </p:grpSpPr>
        <p:sp>
          <p:nvSpPr>
            <p:cNvPr id="35" name="Rectangle 34"/>
            <p:cNvSpPr/>
            <p:nvPr/>
          </p:nvSpPr>
          <p:spPr>
            <a:xfrm>
              <a:off x="5043963" y="3576935"/>
              <a:ext cx="159911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rot="5400000">
              <a:off x="3512380" y="2631910"/>
              <a:ext cx="331234" cy="28918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57200" y="1600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Inspired by shadow paging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Optimization: In-place update when possible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957689" y="515112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4" idx="0"/>
          </p:cNvCxnSpPr>
          <p:nvPr/>
        </p:nvCxnSpPr>
        <p:spPr>
          <a:xfrm rot="16200000" flipH="1">
            <a:off x="4946943" y="4826586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flipH="1">
            <a:off x="4403122" y="4064615"/>
            <a:ext cx="2009900" cy="157418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Opt. 1</a:t>
            </a:r>
            <a:r>
              <a:rPr lang="en-US" dirty="0" smtClean="0"/>
              <a:t>: In-Place 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Aligned 64-bit writes are performed in place</a:t>
            </a:r>
          </a:p>
          <a:p>
            <a:pPr lvl="1"/>
            <a:r>
              <a:rPr lang="en-US" dirty="0" smtClean="0"/>
              <a:t>Data and metadata</a:t>
            </a:r>
            <a:endParaRPr lang="en-US" dirty="0"/>
          </a:p>
        </p:txBody>
      </p:sp>
      <p:cxnSp>
        <p:nvCxnSpPr>
          <p:cNvPr id="4" name="Straight Arrow Connector 3"/>
          <p:cNvCxnSpPr>
            <a:endCxn id="11" idx="0"/>
          </p:cNvCxnSpPr>
          <p:nvPr/>
        </p:nvCxnSpPr>
        <p:spPr>
          <a:xfrm>
            <a:off x="4016326" y="4145280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04281" y="448056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515112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0800000" flipV="1">
            <a:off x="2918069" y="4145280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rot="5400000">
            <a:off x="2436641" y="4826586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74963" y="515112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>
          <a:xfrm rot="16200000" flipH="1">
            <a:off x="3064218" y="4826586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008" y="448056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16326" y="515112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 rot="5400000">
            <a:off x="4319368" y="4826586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2"/>
          <p:cNvGrpSpPr/>
          <p:nvPr/>
        </p:nvGrpSpPr>
        <p:grpSpPr>
          <a:xfrm>
            <a:off x="3785164" y="3098185"/>
            <a:ext cx="152400" cy="706864"/>
            <a:chOff x="5286500" y="2865120"/>
            <a:chExt cx="152400" cy="706864"/>
          </a:xfrm>
        </p:grpSpPr>
        <p:sp>
          <p:nvSpPr>
            <p:cNvPr id="17" name="Rectangle 16"/>
            <p:cNvSpPr/>
            <p:nvPr/>
          </p:nvSpPr>
          <p:spPr>
            <a:xfrm>
              <a:off x="5286500" y="2865120"/>
              <a:ext cx="152400" cy="3352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5173468" y="3384681"/>
              <a:ext cx="371585" cy="30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061264" y="3140333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file’s root pointer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45645" y="3810000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248161" y="4559437"/>
            <a:ext cx="1958880" cy="926963"/>
            <a:chOff x="2769316" y="4052052"/>
            <a:chExt cx="1958880" cy="926963"/>
          </a:xfrm>
        </p:grpSpPr>
        <p:sp>
          <p:nvSpPr>
            <p:cNvPr id="21" name="Rectangle 20"/>
            <p:cNvSpPr/>
            <p:nvPr/>
          </p:nvSpPr>
          <p:spPr>
            <a:xfrm>
              <a:off x="2769316" y="4643735"/>
              <a:ext cx="159911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58819" y="4052052"/>
              <a:ext cx="1469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in-place write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 flipV="1">
              <a:off x="2996443" y="4402334"/>
              <a:ext cx="338576" cy="1506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 flipH="1">
            <a:off x="6306625" y="5151120"/>
            <a:ext cx="627575" cy="3352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49"/>
          <p:cNvGrpSpPr/>
          <p:nvPr/>
        </p:nvGrpSpPr>
        <p:grpSpPr>
          <a:xfrm flipH="1">
            <a:off x="4876800" y="4479880"/>
            <a:ext cx="1721144" cy="670560"/>
            <a:chOff x="1748106" y="4246815"/>
            <a:chExt cx="1721144" cy="670560"/>
          </a:xfrm>
        </p:grpSpPr>
        <p:sp>
          <p:nvSpPr>
            <p:cNvPr id="32" name="Rectangle 31"/>
            <p:cNvSpPr/>
            <p:nvPr/>
          </p:nvSpPr>
          <p:spPr>
            <a:xfrm>
              <a:off x="3312356" y="4246815"/>
              <a:ext cx="156894" cy="3352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2" idx="2"/>
            </p:cNvCxnSpPr>
            <p:nvPr/>
          </p:nvCxnSpPr>
          <p:spPr>
            <a:xfrm rot="5400000">
              <a:off x="2401815" y="3928386"/>
              <a:ext cx="335280" cy="16426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Appends committed by updating file size</a:t>
            </a:r>
            <a:endParaRPr lang="en-US" dirty="0"/>
          </a:p>
        </p:txBody>
      </p:sp>
      <p:cxnSp>
        <p:nvCxnSpPr>
          <p:cNvPr id="4" name="Straight Arrow Connector 3"/>
          <p:cNvCxnSpPr>
            <a:endCxn id="11" idx="0"/>
          </p:cNvCxnSpPr>
          <p:nvPr/>
        </p:nvCxnSpPr>
        <p:spPr>
          <a:xfrm>
            <a:off x="4016038" y="3988732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03993" y="4324012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312" y="4994572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0800000" flipV="1">
            <a:off x="2917781" y="3988732"/>
            <a:ext cx="784469" cy="335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rot="5400000">
            <a:off x="2436353" y="4670038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74675" y="4994572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>
          <a:xfrm rot="16200000" flipH="1">
            <a:off x="3063930" y="4670038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6720" y="4324012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16038" y="4994572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 rot="5400000">
            <a:off x="4319080" y="4670038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7401" y="4994572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4" idx="0"/>
          </p:cNvCxnSpPr>
          <p:nvPr/>
        </p:nvCxnSpPr>
        <p:spPr>
          <a:xfrm rot="16200000" flipH="1">
            <a:off x="4946655" y="4670038"/>
            <a:ext cx="335280" cy="313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2"/>
          <p:cNvGrpSpPr/>
          <p:nvPr/>
        </p:nvGrpSpPr>
        <p:grpSpPr>
          <a:xfrm>
            <a:off x="3693854" y="2941637"/>
            <a:ext cx="304800" cy="706864"/>
            <a:chOff x="5195478" y="2865120"/>
            <a:chExt cx="304800" cy="706864"/>
          </a:xfrm>
        </p:grpSpPr>
        <p:sp>
          <p:nvSpPr>
            <p:cNvPr id="17" name="Rectangle 16"/>
            <p:cNvSpPr/>
            <p:nvPr/>
          </p:nvSpPr>
          <p:spPr>
            <a:xfrm>
              <a:off x="5195478" y="2865120"/>
              <a:ext cx="152400" cy="3352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5173468" y="3384681"/>
              <a:ext cx="371585" cy="30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347878" y="2865120"/>
              <a:ext cx="152400" cy="3352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06059" y="2865437"/>
            <a:ext cx="236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file’s root pointer + size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45357" y="3653452"/>
            <a:ext cx="627575" cy="335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09775" y="4893669"/>
            <a:ext cx="3104520" cy="56256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12497" y="4994572"/>
            <a:ext cx="470680" cy="3352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6"/>
          <p:cNvGrpSpPr/>
          <p:nvPr/>
        </p:nvGrpSpPr>
        <p:grpSpPr>
          <a:xfrm>
            <a:off x="5114296" y="4402889"/>
            <a:ext cx="2541958" cy="926963"/>
            <a:chOff x="929816" y="4052052"/>
            <a:chExt cx="2541958" cy="926963"/>
          </a:xfrm>
        </p:grpSpPr>
        <p:sp>
          <p:nvSpPr>
            <p:cNvPr id="21" name="Rectangle 20"/>
            <p:cNvSpPr/>
            <p:nvPr/>
          </p:nvSpPr>
          <p:spPr>
            <a:xfrm>
              <a:off x="929816" y="4643735"/>
              <a:ext cx="347510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77079" y="4052052"/>
              <a:ext cx="1694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in-place append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 flipV="1">
              <a:off x="1476697" y="4421382"/>
              <a:ext cx="428305" cy="1506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26"/>
          <p:cNvGrpSpPr/>
          <p:nvPr/>
        </p:nvGrpSpPr>
        <p:grpSpPr>
          <a:xfrm>
            <a:off x="3842283" y="2941635"/>
            <a:ext cx="2813478" cy="952947"/>
            <a:chOff x="128486" y="3468437"/>
            <a:chExt cx="2813478" cy="952947"/>
          </a:xfrm>
        </p:grpSpPr>
        <p:sp>
          <p:nvSpPr>
            <p:cNvPr id="37" name="Rectangle 36"/>
            <p:cNvSpPr/>
            <p:nvPr/>
          </p:nvSpPr>
          <p:spPr>
            <a:xfrm>
              <a:off x="128486" y="3468437"/>
              <a:ext cx="173755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51657" y="4052052"/>
              <a:ext cx="159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 size update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0800000">
              <a:off x="459136" y="3849440"/>
              <a:ext cx="784468" cy="3308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2007976" y="4893669"/>
            <a:ext cx="3453829" cy="56256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lvl="0"/>
            <a:r>
              <a:rPr lang="en-US" u="sng" dirty="0" smtClean="0"/>
              <a:t>Opt. 2</a:t>
            </a:r>
            <a:r>
              <a:rPr lang="en-US" dirty="0" smtClean="0"/>
              <a:t>: Exploit Data-Metadata Invariants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World of Storage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1886606" cy="9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34108" y="2209800"/>
            <a:ext cx="29570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Fast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Byte-addressable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- Volatile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6958" y="4330005"/>
            <a:ext cx="3020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Non-volatile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- Slow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- Block-addressable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273778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Disk / Flash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Group 23"/>
          <p:cNvGrpSpPr/>
          <p:nvPr/>
        </p:nvGrpSpPr>
        <p:grpSpPr>
          <a:xfrm>
            <a:off x="685800" y="2209800"/>
            <a:ext cx="1862667" cy="1524000"/>
            <a:chOff x="685800" y="2209800"/>
            <a:chExt cx="1862667" cy="1524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2667000"/>
              <a:ext cx="186266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999791" y="2209800"/>
              <a:ext cx="1144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DRAM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BPFS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1798" y="1242309"/>
            <a:ext cx="90007" cy="27002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1806" y="1242309"/>
            <a:ext cx="90007" cy="27002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1783" y="1782354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1723" y="2322399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1843" y="2322399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1693" y="2862444"/>
            <a:ext cx="540045" cy="2700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11753" y="2862444"/>
            <a:ext cx="540045" cy="2700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31813" y="2862444"/>
            <a:ext cx="540045" cy="2700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1873" y="2862444"/>
            <a:ext cx="540045" cy="2700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821746" y="2052377"/>
            <a:ext cx="540045" cy="2700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0"/>
          </p:cNvCxnSpPr>
          <p:nvPr/>
        </p:nvCxnSpPr>
        <p:spPr>
          <a:xfrm>
            <a:off x="3721820" y="2052377"/>
            <a:ext cx="540045" cy="2700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416712" y="2637425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56832" y="2637425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956757" y="2637425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396877" y="2637425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407732" y="1646405"/>
            <a:ext cx="270022" cy="18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flipH="1">
            <a:off x="7232111" y="1242309"/>
            <a:ext cx="180015" cy="19801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01686" y="2772437"/>
            <a:ext cx="2880239" cy="4500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9" idx="0"/>
            <a:endCxn id="9" idx="2"/>
          </p:cNvCxnSpPr>
          <p:nvPr/>
        </p:nvCxnSpPr>
        <p:spPr>
          <a:xfrm rot="16200000" flipH="1">
            <a:off x="2326705" y="299745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35838" y="3492496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000827" y="3807522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1496806" y="3763457"/>
            <a:ext cx="269085" cy="2690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801" y="3942534"/>
            <a:ext cx="1440120" cy="4500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endCxn id="23" idx="0"/>
          </p:cNvCxnSpPr>
          <p:nvPr/>
        </p:nvCxnSpPr>
        <p:spPr>
          <a:xfrm rot="10800000" flipV="1">
            <a:off x="1405862" y="3132466"/>
            <a:ext cx="1235870" cy="3600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eft Brace 60"/>
          <p:cNvSpPr/>
          <p:nvPr/>
        </p:nvSpPr>
        <p:spPr>
          <a:xfrm rot="16200000">
            <a:off x="1315853" y="4484651"/>
            <a:ext cx="180015" cy="144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70331" y="5340071"/>
            <a:ext cx="135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directory</a:t>
            </a:r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6872082" y="3492496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52022" y="4032541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92142" y="4032541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91992" y="4572586"/>
            <a:ext cx="540045" cy="2700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512052" y="4572586"/>
            <a:ext cx="540045" cy="27002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232112" y="4572586"/>
            <a:ext cx="540045" cy="2700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952172" y="4572586"/>
            <a:ext cx="540045" cy="2700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42" idx="0"/>
          </p:cNvCxnSpPr>
          <p:nvPr/>
        </p:nvCxnSpPr>
        <p:spPr>
          <a:xfrm rot="10800000" flipV="1">
            <a:off x="6422045" y="3762519"/>
            <a:ext cx="540045" cy="2700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3" idx="0"/>
          </p:cNvCxnSpPr>
          <p:nvPr/>
        </p:nvCxnSpPr>
        <p:spPr>
          <a:xfrm>
            <a:off x="7322119" y="3762519"/>
            <a:ext cx="540045" cy="2700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0"/>
          </p:cNvCxnSpPr>
          <p:nvPr/>
        </p:nvCxnSpPr>
        <p:spPr>
          <a:xfrm rot="5400000">
            <a:off x="6017011" y="4347567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6" idx="0"/>
          </p:cNvCxnSpPr>
          <p:nvPr/>
        </p:nvCxnSpPr>
        <p:spPr>
          <a:xfrm rot="5400000">
            <a:off x="7457131" y="4347567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7" idx="0"/>
          </p:cNvCxnSpPr>
          <p:nvPr/>
        </p:nvCxnSpPr>
        <p:spPr>
          <a:xfrm rot="16200000" flipH="1">
            <a:off x="7997175" y="4347567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701985" y="4482578"/>
            <a:ext cx="2880239" cy="4500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41" idx="0"/>
          </p:cNvCxnSpPr>
          <p:nvPr/>
        </p:nvCxnSpPr>
        <p:spPr>
          <a:xfrm>
            <a:off x="4801910" y="3132466"/>
            <a:ext cx="2340194" cy="3600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ft Brace 62"/>
          <p:cNvSpPr/>
          <p:nvPr/>
        </p:nvSpPr>
        <p:spPr>
          <a:xfrm rot="16200000">
            <a:off x="7052097" y="3764591"/>
            <a:ext cx="180015" cy="288023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472374" y="5340071"/>
            <a:ext cx="135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file</a:t>
            </a:r>
            <a:endParaRPr lang="en-US" sz="2000" dirty="0"/>
          </a:p>
        </p:txBody>
      </p:sp>
      <p:cxnSp>
        <p:nvCxnSpPr>
          <p:cNvPr id="68" name="Straight Connector 67"/>
          <p:cNvCxnSpPr/>
          <p:nvPr/>
        </p:nvCxnSpPr>
        <p:spPr>
          <a:xfrm rot="16200000" flipH="1">
            <a:off x="2506720" y="2996519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2417650" y="299651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2147628" y="299651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235759" y="299651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3045827" y="2997459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3225841" y="2996522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3136772" y="2996521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2866749" y="2996520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2954881" y="2996519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3767762" y="2997454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3947777" y="299651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3858707" y="299651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3588685" y="299651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3676817" y="2996514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4487822" y="2997454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4667837" y="299651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4578767" y="299651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4308745" y="299651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H="1">
            <a:off x="4396877" y="2996514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01835" y="3492496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81776" y="4032541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1895" y="4032541"/>
            <a:ext cx="540045" cy="270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21746" y="4572586"/>
            <a:ext cx="540045" cy="2700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41806" y="4572586"/>
            <a:ext cx="540045" cy="2700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61865" y="4572586"/>
            <a:ext cx="540045" cy="2700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30" idx="0"/>
          </p:cNvCxnSpPr>
          <p:nvPr/>
        </p:nvCxnSpPr>
        <p:spPr>
          <a:xfrm rot="10800000" flipV="1">
            <a:off x="3451798" y="3762519"/>
            <a:ext cx="540045" cy="2700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0"/>
          </p:cNvCxnSpPr>
          <p:nvPr/>
        </p:nvCxnSpPr>
        <p:spPr>
          <a:xfrm>
            <a:off x="4351873" y="3762519"/>
            <a:ext cx="540045" cy="2700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2" idx="0"/>
          </p:cNvCxnSpPr>
          <p:nvPr/>
        </p:nvCxnSpPr>
        <p:spPr>
          <a:xfrm rot="5400000">
            <a:off x="3046764" y="4347567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4" idx="0"/>
          </p:cNvCxnSpPr>
          <p:nvPr/>
        </p:nvCxnSpPr>
        <p:spPr>
          <a:xfrm rot="5400000">
            <a:off x="4486884" y="4347567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3" idx="0"/>
          </p:cNvCxnSpPr>
          <p:nvPr/>
        </p:nvCxnSpPr>
        <p:spPr>
          <a:xfrm rot="16200000" flipH="1">
            <a:off x="3586809" y="4347567"/>
            <a:ext cx="270022" cy="180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31738" y="4482578"/>
            <a:ext cx="2160179" cy="4500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endCxn id="29" idx="0"/>
          </p:cNvCxnSpPr>
          <p:nvPr/>
        </p:nvCxnSpPr>
        <p:spPr>
          <a:xfrm>
            <a:off x="3359914" y="3133408"/>
            <a:ext cx="811944" cy="359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/>
          <p:cNvSpPr/>
          <p:nvPr/>
        </p:nvSpPr>
        <p:spPr>
          <a:xfrm rot="16200000">
            <a:off x="3721820" y="4124621"/>
            <a:ext cx="180015" cy="21601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843474" y="5340071"/>
            <a:ext cx="198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directory</a:t>
            </a:r>
            <a:endParaRPr lang="en-US" sz="2000" dirty="0"/>
          </a:p>
        </p:txBody>
      </p:sp>
      <p:cxnSp>
        <p:nvCxnSpPr>
          <p:cNvPr id="87" name="Straight Connector 86"/>
          <p:cNvCxnSpPr/>
          <p:nvPr/>
        </p:nvCxnSpPr>
        <p:spPr>
          <a:xfrm rot="16200000" flipH="1">
            <a:off x="2957695" y="470759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137710" y="4706659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H="1">
            <a:off x="3048640" y="4706658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2778618" y="470665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2866749" y="470665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3677755" y="470759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>
            <a:off x="3857770" y="4706659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3768700" y="4706658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3498678" y="470665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3586809" y="470665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4397814" y="470759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H="1">
            <a:off x="4577829" y="4706659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H="1">
            <a:off x="4488760" y="4706658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4218737" y="470665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H="1">
            <a:off x="4306869" y="470665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239000" y="1884535"/>
            <a:ext cx="117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inode</a:t>
            </a:r>
            <a:endParaRPr lang="en-US" sz="2000" dirty="0" smtClean="0"/>
          </a:p>
          <a:p>
            <a:pPr algn="ctr"/>
            <a:r>
              <a:rPr lang="en-US" sz="2000" dirty="0" smtClean="0"/>
              <a:t>file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841066" y="1143000"/>
            <a:ext cx="13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pointer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648200" y="192597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indirect blocks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211565" y="268797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770331" y="4032545"/>
            <a:ext cx="540045" cy="2700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490391" y="4032545"/>
            <a:ext cx="540045" cy="2700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 rot="16200000" flipH="1">
            <a:off x="906280" y="416755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H="1">
            <a:off x="1086295" y="4166618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H="1">
            <a:off x="997225" y="416661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H="1">
            <a:off x="727203" y="416661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H="1">
            <a:off x="815334" y="416661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1626340" y="416755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1806355" y="4166618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1717285" y="4166617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H="1">
            <a:off x="1447263" y="4166616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1535394" y="4166615"/>
            <a:ext cx="270022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7232111" y="3494374"/>
            <a:ext cx="1260107" cy="1348231"/>
            <a:chOff x="7232111" y="4094672"/>
            <a:chExt cx="1260107" cy="1348231"/>
          </a:xfrm>
        </p:grpSpPr>
        <p:sp>
          <p:nvSpPr>
            <p:cNvPr id="120" name="Rectangle 119"/>
            <p:cNvSpPr/>
            <p:nvPr/>
          </p:nvSpPr>
          <p:spPr>
            <a:xfrm>
              <a:off x="7232111" y="5173820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952172" y="5172880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592141" y="4632839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239000" y="4094672"/>
              <a:ext cx="90009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135839" y="1782354"/>
            <a:ext cx="3395111" cy="3408548"/>
            <a:chOff x="1135839" y="2382652"/>
            <a:chExt cx="3395111" cy="3408548"/>
          </a:xfrm>
        </p:grpSpPr>
        <p:sp>
          <p:nvSpPr>
            <p:cNvPr id="126" name="Rectangle 125"/>
            <p:cNvSpPr/>
            <p:nvPr/>
          </p:nvSpPr>
          <p:spPr>
            <a:xfrm>
              <a:off x="3543681" y="5174760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184589" y="4650697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904649" y="4094672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909877" y="3462738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573451" y="2923636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192631" y="3464623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135839" y="4094672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496806" y="4632839"/>
              <a:ext cx="540046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359914" y="2382652"/>
              <a:ext cx="90009" cy="2690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194176" y="4919780"/>
              <a:ext cx="1089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add entry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080745" y="5421868"/>
              <a:ext cx="1450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remove entry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039427" y="1514209"/>
            <a:ext cx="7176363" cy="3060254"/>
            <a:chOff x="1039427" y="2114507"/>
            <a:chExt cx="7176363" cy="3060254"/>
          </a:xfrm>
        </p:grpSpPr>
        <p:cxnSp>
          <p:nvCxnSpPr>
            <p:cNvPr id="139" name="Straight Arrow Connector 138"/>
            <p:cNvCxnSpPr/>
            <p:nvPr/>
          </p:nvCxnSpPr>
          <p:spPr>
            <a:xfrm rot="10800000" flipV="1">
              <a:off x="2815343" y="2654552"/>
              <a:ext cx="540045" cy="27002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3715417" y="2654552"/>
              <a:ext cx="540045" cy="27002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5400000">
              <a:off x="2410309" y="3239600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5400000">
              <a:off x="3850429" y="3239600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16200000" flipH="1">
              <a:off x="2950354" y="3239600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16200000" flipH="1">
              <a:off x="4390474" y="3239600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3401329" y="2248580"/>
              <a:ext cx="270022" cy="187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>
              <a:off x="994424" y="4409697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16200000" flipH="1">
              <a:off x="1490403" y="4365632"/>
              <a:ext cx="269085" cy="26908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10800000" flipV="1">
              <a:off x="1399459" y="3734641"/>
              <a:ext cx="1235870" cy="36003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10800000" flipV="1">
              <a:off x="6415642" y="4364694"/>
              <a:ext cx="540045" cy="27002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7315716" y="4364694"/>
              <a:ext cx="540045" cy="27002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6010608" y="4949742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5400000">
              <a:off x="7450728" y="4949742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16200000" flipH="1">
              <a:off x="7990772" y="4949742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4795507" y="3734641"/>
              <a:ext cx="2340194" cy="36003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10800000" flipV="1">
              <a:off x="3445395" y="4364694"/>
              <a:ext cx="540045" cy="27002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4345470" y="4364694"/>
              <a:ext cx="540045" cy="27002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3040361" y="4949742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5400000">
              <a:off x="4480481" y="4949742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6200000" flipH="1">
              <a:off x="3580406" y="4949742"/>
              <a:ext cx="270022" cy="18001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3353511" y="3735583"/>
              <a:ext cx="811944" cy="3590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Slide Number Placeholder 1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Cross-directory rename bubbles to common ancestor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/>
      <p:bldP spid="16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File System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Hardware Support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Scroll 11"/>
          <p:cNvSpPr/>
          <p:nvPr/>
        </p:nvSpPr>
        <p:spPr>
          <a:xfrm>
            <a:off x="1371600" y="1752600"/>
            <a:ext cx="2133600" cy="20574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0887" y="4038600"/>
            <a:ext cx="3238113" cy="2097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smtClean="0"/>
              <a:t>BPRAM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000887" y="1712751"/>
            <a:ext cx="3238113" cy="2097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smtClean="0"/>
              <a:t>L1 / L2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057400"/>
            <a:ext cx="1290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CoW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Commit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...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Problem 1</a:t>
            </a:r>
            <a:r>
              <a:rPr lang="en-US" dirty="0" smtClean="0"/>
              <a:t>: Ordering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143000" y="2514600"/>
            <a:ext cx="3048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4574179" y="2450897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4957356" y="2996794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>
            <a:stCxn id="28" idx="2"/>
            <a:endCxn id="15" idx="0"/>
          </p:cNvCxnSpPr>
          <p:nvPr/>
        </p:nvCxnSpPr>
        <p:spPr>
          <a:xfrm rot="5400000">
            <a:off x="4693155" y="2314422"/>
            <a:ext cx="272949" cy="12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0"/>
          </p:cNvCxnSpPr>
          <p:nvPr/>
        </p:nvCxnSpPr>
        <p:spPr>
          <a:xfrm rot="16200000" flipH="1">
            <a:off x="4948606" y="2732593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4191000" y="2996794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 rot="5400000">
            <a:off x="4437702" y="2732593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722076" y="2450344"/>
            <a:ext cx="1269943" cy="819399"/>
            <a:chOff x="5722076" y="2450344"/>
            <a:chExt cx="1269943" cy="819399"/>
          </a:xfrm>
        </p:grpSpPr>
        <p:sp>
          <p:nvSpPr>
            <p:cNvPr id="22" name="Rectangle 21"/>
            <p:cNvSpPr/>
            <p:nvPr/>
          </p:nvSpPr>
          <p:spPr>
            <a:xfrm flipH="1">
              <a:off x="572207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48111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6079646" y="245034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6454074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943170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 flipH="1">
            <a:off x="4574179" y="1905000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4574179" y="4767506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4957356" y="5313403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/>
          <p:cNvCxnSpPr>
            <a:stCxn id="52" idx="2"/>
            <a:endCxn id="40" idx="0"/>
          </p:cNvCxnSpPr>
          <p:nvPr/>
        </p:nvCxnSpPr>
        <p:spPr>
          <a:xfrm rot="5400000">
            <a:off x="4693155" y="4631031"/>
            <a:ext cx="272949" cy="12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1" idx="0"/>
          </p:cNvCxnSpPr>
          <p:nvPr/>
        </p:nvCxnSpPr>
        <p:spPr>
          <a:xfrm rot="16200000" flipH="1">
            <a:off x="4948606" y="5049202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flipH="1">
            <a:off x="4191000" y="5313403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 rot="5400000">
            <a:off x="4437702" y="5049202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flipH="1">
            <a:off x="4574179" y="4221609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0"/>
          <p:cNvGrpSpPr/>
          <p:nvPr/>
        </p:nvGrpSpPr>
        <p:grpSpPr>
          <a:xfrm flipH="1">
            <a:off x="4760025" y="1905277"/>
            <a:ext cx="1571852" cy="545344"/>
            <a:chOff x="2567760" y="3572396"/>
            <a:chExt cx="1930808" cy="669879"/>
          </a:xfrm>
        </p:grpSpPr>
        <p:sp>
          <p:nvSpPr>
            <p:cNvPr id="60" name="Rectangle 59"/>
            <p:cNvSpPr/>
            <p:nvPr/>
          </p:nvSpPr>
          <p:spPr>
            <a:xfrm>
              <a:off x="4338657" y="3572396"/>
              <a:ext cx="159911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0" idx="2"/>
            </p:cNvCxnSpPr>
            <p:nvPr/>
          </p:nvCxnSpPr>
          <p:spPr>
            <a:xfrm rot="5400000">
              <a:off x="3325886" y="3149549"/>
              <a:ext cx="334600" cy="1850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0"/>
          <p:cNvGrpSpPr/>
          <p:nvPr/>
        </p:nvGrpSpPr>
        <p:grpSpPr>
          <a:xfrm flipH="1">
            <a:off x="4763244" y="1905000"/>
            <a:ext cx="1571852" cy="545344"/>
            <a:chOff x="2567760" y="3572396"/>
            <a:chExt cx="1930808" cy="669879"/>
          </a:xfrm>
        </p:grpSpPr>
        <p:sp>
          <p:nvSpPr>
            <p:cNvPr id="30" name="Rectangle 29"/>
            <p:cNvSpPr/>
            <p:nvPr/>
          </p:nvSpPr>
          <p:spPr>
            <a:xfrm>
              <a:off x="4338657" y="3572396"/>
              <a:ext cx="159911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30" idx="2"/>
              <a:endCxn id="25" idx="0"/>
            </p:cNvCxnSpPr>
            <p:nvPr/>
          </p:nvCxnSpPr>
          <p:spPr>
            <a:xfrm rot="5400000">
              <a:off x="3325886" y="3149549"/>
              <a:ext cx="334600" cy="1850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75433"/>
            <a:ext cx="8217148" cy="226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055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532 L 3.33333E-6 0.1108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8.33333E-7 0.3379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Scroll 11"/>
          <p:cNvSpPr/>
          <p:nvPr/>
        </p:nvSpPr>
        <p:spPr>
          <a:xfrm>
            <a:off x="1371600" y="1752600"/>
            <a:ext cx="2133600" cy="20574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057400"/>
            <a:ext cx="1290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CoW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Commit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...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Problem 2</a:t>
            </a:r>
            <a:r>
              <a:rPr lang="en-US" dirty="0" smtClean="0"/>
              <a:t>: Atomicity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00887" y="1712751"/>
            <a:ext cx="3238113" cy="2097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smtClean="0"/>
              <a:t>L1 / L2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000887" y="4038600"/>
            <a:ext cx="3238113" cy="2097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smtClean="0"/>
              <a:t>BPRAM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1143000" y="3269743"/>
            <a:ext cx="3048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4574179" y="2450897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4957356" y="2996794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6" idx="0"/>
          </p:cNvCxnSpPr>
          <p:nvPr/>
        </p:nvCxnSpPr>
        <p:spPr>
          <a:xfrm rot="16200000" flipH="1">
            <a:off x="4948606" y="2732593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4191000" y="2996794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 rot="5400000">
            <a:off x="4437702" y="2732593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5"/>
          <p:cNvGrpSpPr/>
          <p:nvPr/>
        </p:nvGrpSpPr>
        <p:grpSpPr>
          <a:xfrm>
            <a:off x="5722076" y="2450344"/>
            <a:ext cx="1269943" cy="819399"/>
            <a:chOff x="5722076" y="2450344"/>
            <a:chExt cx="1269943" cy="819399"/>
          </a:xfrm>
        </p:grpSpPr>
        <p:sp>
          <p:nvSpPr>
            <p:cNvPr id="22" name="Rectangle 21"/>
            <p:cNvSpPr/>
            <p:nvPr/>
          </p:nvSpPr>
          <p:spPr>
            <a:xfrm flipH="1">
              <a:off x="572207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48111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6079646" y="245034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6454074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943170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 flipH="1">
            <a:off x="4574179" y="1905000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4574179" y="4767506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4957356" y="5313403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/>
          <p:cNvCxnSpPr>
            <a:stCxn id="52" idx="2"/>
            <a:endCxn id="40" idx="0"/>
          </p:cNvCxnSpPr>
          <p:nvPr/>
        </p:nvCxnSpPr>
        <p:spPr>
          <a:xfrm rot="5400000">
            <a:off x="4693155" y="4631031"/>
            <a:ext cx="272949" cy="12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1" idx="0"/>
          </p:cNvCxnSpPr>
          <p:nvPr/>
        </p:nvCxnSpPr>
        <p:spPr>
          <a:xfrm rot="16200000" flipH="1">
            <a:off x="4948606" y="5049202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flipH="1">
            <a:off x="4191000" y="5313403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 rot="5400000">
            <a:off x="4437702" y="5049202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flipH="1">
            <a:off x="4574179" y="4221609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0"/>
          <p:cNvGrpSpPr/>
          <p:nvPr/>
        </p:nvGrpSpPr>
        <p:grpSpPr>
          <a:xfrm flipH="1">
            <a:off x="4760025" y="1905277"/>
            <a:ext cx="1571852" cy="545344"/>
            <a:chOff x="2567760" y="3572396"/>
            <a:chExt cx="1930808" cy="669879"/>
          </a:xfrm>
        </p:grpSpPr>
        <p:sp>
          <p:nvSpPr>
            <p:cNvPr id="60" name="Rectangle 59"/>
            <p:cNvSpPr/>
            <p:nvPr/>
          </p:nvSpPr>
          <p:spPr>
            <a:xfrm>
              <a:off x="4338657" y="3572396"/>
              <a:ext cx="159911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0" idx="2"/>
            </p:cNvCxnSpPr>
            <p:nvPr/>
          </p:nvCxnSpPr>
          <p:spPr>
            <a:xfrm rot="5400000">
              <a:off x="3325886" y="3149549"/>
              <a:ext cx="334600" cy="1850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55"/>
          <p:cNvGrpSpPr/>
          <p:nvPr/>
        </p:nvGrpSpPr>
        <p:grpSpPr>
          <a:xfrm>
            <a:off x="5722076" y="2450342"/>
            <a:ext cx="1269943" cy="819399"/>
            <a:chOff x="5722076" y="2450344"/>
            <a:chExt cx="1269943" cy="819399"/>
          </a:xfrm>
        </p:grpSpPr>
        <p:sp>
          <p:nvSpPr>
            <p:cNvPr id="36" name="Rectangle 35"/>
            <p:cNvSpPr/>
            <p:nvPr/>
          </p:nvSpPr>
          <p:spPr>
            <a:xfrm flipH="1">
              <a:off x="572207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648111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6079646" y="245034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H="1">
              <a:off x="6454074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5943170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 flipH="1">
            <a:off x="4763244" y="1905277"/>
            <a:ext cx="126963" cy="152123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4760025" y="1905000"/>
            <a:ext cx="130182" cy="272949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596516" y="4102303"/>
            <a:ext cx="457200" cy="5458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0481E-7 L 3.33333E-6 0.337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8917E-6 L 0 0.3379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Ordering and Atomicity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Ordering</a:t>
            </a:r>
          </a:p>
          <a:p>
            <a:pPr lvl="1"/>
            <a:r>
              <a:rPr lang="en-US" u="sng" dirty="0" smtClean="0"/>
              <a:t>Solution</a:t>
            </a:r>
            <a:r>
              <a:rPr lang="en-US" dirty="0" smtClean="0"/>
              <a:t>: </a:t>
            </a:r>
            <a:r>
              <a:rPr lang="en-US" b="1" dirty="0" smtClean="0"/>
              <a:t>Epoch barriers </a:t>
            </a:r>
            <a:r>
              <a:rPr lang="en-US" dirty="0" smtClean="0"/>
              <a:t>to declare constraints</a:t>
            </a:r>
          </a:p>
          <a:p>
            <a:pPr lvl="1"/>
            <a:r>
              <a:rPr lang="en-US" dirty="0" smtClean="0"/>
              <a:t>Faster than write-through</a:t>
            </a:r>
          </a:p>
          <a:p>
            <a:pPr lvl="1"/>
            <a:r>
              <a:rPr lang="en-US" dirty="0" smtClean="0"/>
              <a:t>Important hardware primitive (cf. SCSI TCQ)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Atomicity</a:t>
            </a:r>
          </a:p>
          <a:p>
            <a:pPr lvl="1"/>
            <a:r>
              <a:rPr lang="en-US" u="sng" dirty="0" smtClean="0"/>
              <a:t>Solution</a:t>
            </a:r>
            <a:r>
              <a:rPr lang="en-US" dirty="0" smtClean="0"/>
              <a:t>: </a:t>
            </a:r>
            <a:r>
              <a:rPr lang="en-US" b="1" dirty="0" smtClean="0"/>
              <a:t>Capacitor</a:t>
            </a:r>
            <a:r>
              <a:rPr lang="en-US" dirty="0" smtClean="0"/>
              <a:t> on DIMM</a:t>
            </a:r>
          </a:p>
          <a:p>
            <a:pPr lvl="1"/>
            <a:r>
              <a:rPr lang="en-US" dirty="0" smtClean="0"/>
              <a:t>Simple and cheap!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Scroll 11"/>
          <p:cNvSpPr/>
          <p:nvPr/>
        </p:nvSpPr>
        <p:spPr>
          <a:xfrm>
            <a:off x="1371600" y="1752599"/>
            <a:ext cx="2133600" cy="2361235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057400"/>
            <a:ext cx="1475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CoW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Barrier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Commit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...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and Atomicity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00887" y="1712751"/>
            <a:ext cx="3238113" cy="2097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smtClean="0"/>
              <a:t>L1 / L2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000887" y="4038600"/>
            <a:ext cx="3238113" cy="2097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smtClean="0"/>
              <a:t>BPRAM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1143000" y="2514600"/>
            <a:ext cx="3048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4574179" y="2450897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4957356" y="2996794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>
            <a:stCxn id="28" idx="2"/>
            <a:endCxn id="15" idx="0"/>
          </p:cNvCxnSpPr>
          <p:nvPr/>
        </p:nvCxnSpPr>
        <p:spPr>
          <a:xfrm rot="5400000">
            <a:off x="4693155" y="2314422"/>
            <a:ext cx="272949" cy="12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0"/>
          </p:cNvCxnSpPr>
          <p:nvPr/>
        </p:nvCxnSpPr>
        <p:spPr>
          <a:xfrm rot="16200000" flipH="1">
            <a:off x="4948606" y="2732593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4191000" y="2996794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 rot="5400000">
            <a:off x="4437702" y="2732593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4574179" y="1905000"/>
            <a:ext cx="510903" cy="2729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4574179" y="4767506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4957356" y="5313403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/>
          <p:cNvCxnSpPr>
            <a:stCxn id="52" idx="2"/>
            <a:endCxn id="40" idx="0"/>
          </p:cNvCxnSpPr>
          <p:nvPr/>
        </p:nvCxnSpPr>
        <p:spPr>
          <a:xfrm rot="5400000">
            <a:off x="4693155" y="4631031"/>
            <a:ext cx="272949" cy="12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1" idx="0"/>
          </p:cNvCxnSpPr>
          <p:nvPr/>
        </p:nvCxnSpPr>
        <p:spPr>
          <a:xfrm rot="16200000" flipH="1">
            <a:off x="4948606" y="5049202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flipH="1">
            <a:off x="4191000" y="5313403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 rot="5400000">
            <a:off x="4437702" y="5049202"/>
            <a:ext cx="272949" cy="255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flipH="1">
            <a:off x="4574179" y="4221609"/>
            <a:ext cx="510903" cy="2729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0"/>
          <p:cNvGrpSpPr/>
          <p:nvPr/>
        </p:nvGrpSpPr>
        <p:grpSpPr>
          <a:xfrm flipH="1">
            <a:off x="4760025" y="1905277"/>
            <a:ext cx="1571852" cy="545344"/>
            <a:chOff x="2567760" y="3572396"/>
            <a:chExt cx="1930808" cy="669879"/>
          </a:xfrm>
        </p:grpSpPr>
        <p:sp>
          <p:nvSpPr>
            <p:cNvPr id="60" name="Rectangle 59"/>
            <p:cNvSpPr/>
            <p:nvPr/>
          </p:nvSpPr>
          <p:spPr>
            <a:xfrm>
              <a:off x="4338657" y="3572396"/>
              <a:ext cx="159911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0" idx="2"/>
            </p:cNvCxnSpPr>
            <p:nvPr/>
          </p:nvCxnSpPr>
          <p:spPr>
            <a:xfrm rot="5400000">
              <a:off x="3325886" y="3149549"/>
              <a:ext cx="334600" cy="1850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0"/>
          <p:cNvGrpSpPr/>
          <p:nvPr/>
        </p:nvGrpSpPr>
        <p:grpSpPr>
          <a:xfrm flipH="1">
            <a:off x="4763244" y="1905000"/>
            <a:ext cx="1571852" cy="545344"/>
            <a:chOff x="2567760" y="3572396"/>
            <a:chExt cx="1930808" cy="669879"/>
          </a:xfrm>
        </p:grpSpPr>
        <p:sp>
          <p:nvSpPr>
            <p:cNvPr id="30" name="Rectangle 29"/>
            <p:cNvSpPr/>
            <p:nvPr/>
          </p:nvSpPr>
          <p:spPr>
            <a:xfrm>
              <a:off x="4338657" y="3572396"/>
              <a:ext cx="159911" cy="335280"/>
            </a:xfrm>
            <a:prstGeom prst="rect">
              <a:avLst/>
            </a:prstGeom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30" idx="2"/>
              <a:endCxn id="25" idx="0"/>
            </p:cNvCxnSpPr>
            <p:nvPr/>
          </p:nvCxnSpPr>
          <p:spPr>
            <a:xfrm rot="5400000">
              <a:off x="3325886" y="3149549"/>
              <a:ext cx="334600" cy="1850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491300" y="2451543"/>
            <a:ext cx="989816" cy="818200"/>
            <a:chOff x="5491300" y="2451543"/>
            <a:chExt cx="989816" cy="818200"/>
          </a:xfrm>
        </p:grpSpPr>
        <p:sp>
          <p:nvSpPr>
            <p:cNvPr id="46" name="Rectangle 45"/>
            <p:cNvSpPr/>
            <p:nvPr/>
          </p:nvSpPr>
          <p:spPr>
            <a:xfrm flipH="1">
              <a:off x="5848870" y="2451543"/>
              <a:ext cx="230776" cy="27294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 flipH="1">
              <a:off x="5491300" y="2996794"/>
              <a:ext cx="230776" cy="27294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flipH="1">
              <a:off x="6250340" y="2996794"/>
              <a:ext cx="230776" cy="27294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>
          <a:xfrm flipH="1">
            <a:off x="4532468" y="1904999"/>
            <a:ext cx="230776" cy="2729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4411176" y="1383268"/>
            <a:ext cx="2770704" cy="1093232"/>
            <a:chOff x="4411176" y="1383268"/>
            <a:chExt cx="2770704" cy="1093232"/>
          </a:xfrm>
        </p:grpSpPr>
        <p:sp>
          <p:nvSpPr>
            <p:cNvPr id="54" name="&quot;No&quot; Symbol 53"/>
            <p:cNvSpPr/>
            <p:nvPr/>
          </p:nvSpPr>
          <p:spPr>
            <a:xfrm>
              <a:off x="4411176" y="1638300"/>
              <a:ext cx="838200" cy="838200"/>
            </a:xfrm>
            <a:prstGeom prst="noSmoking">
              <a:avLst>
                <a:gd name="adj" fmla="val 599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53000" y="1383268"/>
              <a:ext cx="2228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Ineligible for eviction!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55"/>
          <p:cNvGrpSpPr/>
          <p:nvPr/>
        </p:nvGrpSpPr>
        <p:grpSpPr>
          <a:xfrm>
            <a:off x="5722076" y="2451543"/>
            <a:ext cx="1269943" cy="819399"/>
            <a:chOff x="5722076" y="2450344"/>
            <a:chExt cx="1269943" cy="819399"/>
          </a:xfrm>
        </p:grpSpPr>
        <p:sp>
          <p:nvSpPr>
            <p:cNvPr id="58" name="Rectangle 57"/>
            <p:cNvSpPr/>
            <p:nvPr/>
          </p:nvSpPr>
          <p:spPr>
            <a:xfrm flipH="1">
              <a:off x="572207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 flipH="1">
              <a:off x="648111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 flipH="1">
              <a:off x="6079646" y="245034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6200000" flipH="1">
              <a:off x="6454074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943170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5"/>
          <p:cNvGrpSpPr/>
          <p:nvPr/>
        </p:nvGrpSpPr>
        <p:grpSpPr>
          <a:xfrm>
            <a:off x="5722076" y="2450344"/>
            <a:ext cx="1269943" cy="819399"/>
            <a:chOff x="5722076" y="2450344"/>
            <a:chExt cx="1269943" cy="819399"/>
          </a:xfrm>
        </p:grpSpPr>
        <p:sp>
          <p:nvSpPr>
            <p:cNvPr id="22" name="Rectangle 21"/>
            <p:cNvSpPr/>
            <p:nvPr/>
          </p:nvSpPr>
          <p:spPr>
            <a:xfrm flipH="1">
              <a:off x="572207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481116" y="299679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6079646" y="2450344"/>
              <a:ext cx="510903" cy="27294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6454074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943170" y="2732041"/>
              <a:ext cx="272949" cy="2554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ular Callout 65"/>
          <p:cNvSpPr/>
          <p:nvPr/>
        </p:nvSpPr>
        <p:spPr>
          <a:xfrm>
            <a:off x="457200" y="4876800"/>
            <a:ext cx="2438400" cy="1259049"/>
          </a:xfrm>
          <a:prstGeom prst="wedgeRoundRectCallout">
            <a:avLst>
              <a:gd name="adj1" fmla="val -68507"/>
              <a:gd name="adj2" fmla="val 3969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MP works too</a:t>
            </a:r>
          </a:p>
          <a:p>
            <a:pPr algn="ctr"/>
            <a:r>
              <a:rPr lang="en-US" sz="2400" dirty="0" smtClean="0"/>
              <a:t>(see paper)</a:t>
            </a:r>
            <a:endParaRPr lang="en-US" sz="2400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7410" name="Picture 2" descr="https://www.egr.msu.edu/eceshop/Parts_Inventory/images/33%20pf%20ceramic%20capaci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7120"/>
          <a:stretch>
            <a:fillRect/>
          </a:stretch>
        </p:blipFill>
        <p:spPr bwMode="auto">
          <a:xfrm>
            <a:off x="6400800" y="4112483"/>
            <a:ext cx="1157178" cy="61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055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532 L 3.33333E-6 0.1108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1088 L 3.33333E-6 0.1664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3379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8.33333E-7 0.3379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50" grpId="0"/>
      <p:bldP spid="50" grpId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File System</a:t>
            </a:r>
          </a:p>
          <a:p>
            <a:r>
              <a:rPr lang="en-US" dirty="0" smtClean="0"/>
              <a:t>Hardware Support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Built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evaluated</a:t>
            </a:r>
            <a:r>
              <a:rPr lang="en-US" dirty="0" smtClean="0"/>
              <a:t> BPFS in Windows</a:t>
            </a:r>
          </a:p>
          <a:p>
            <a:endParaRPr lang="en-US" dirty="0" smtClean="0"/>
          </a:p>
          <a:p>
            <a:r>
              <a:rPr lang="en-US" dirty="0" smtClean="0"/>
              <a:t>Three parts:</a:t>
            </a:r>
          </a:p>
          <a:p>
            <a:pPr lvl="1"/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Experimental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dirty="0" smtClean="0"/>
              <a:t> BPFS vs. NTFS on DRAM</a:t>
            </a:r>
          </a:p>
          <a:p>
            <a:pPr lvl="1"/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Simulation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dirty="0" smtClean="0"/>
              <a:t> Epoch barrier evaluation</a:t>
            </a:r>
          </a:p>
          <a:p>
            <a:pPr lvl="1"/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Analytical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dirty="0" smtClean="0"/>
              <a:t> BPFS on PCM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4648200" y="1600200"/>
          <a:ext cx="3962399" cy="48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629400" y="4775537"/>
            <a:ext cx="1729271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Microbenchmarks</a:t>
            </a:r>
            <a:endParaRPr lang="en-US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304800" y="1600200"/>
          <a:ext cx="4190999" cy="48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705600" y="4775537"/>
            <a:ext cx="1729271" cy="1015663"/>
            <a:chOff x="24841200" y="28500527"/>
            <a:chExt cx="1729271" cy="1015663"/>
          </a:xfrm>
        </p:grpSpPr>
        <p:sp>
          <p:nvSpPr>
            <p:cNvPr id="18" name="Rectangle 17"/>
            <p:cNvSpPr/>
            <p:nvPr/>
          </p:nvSpPr>
          <p:spPr>
            <a:xfrm>
              <a:off x="24841200" y="28592769"/>
              <a:ext cx="201269" cy="2012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39117" y="28500527"/>
              <a:ext cx="14313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NTFS - Disk</a:t>
              </a:r>
            </a:p>
            <a:p>
              <a:r>
                <a:rPr lang="en-US" sz="2000" dirty="0" smtClean="0"/>
                <a:t>NTFS - RAM</a:t>
              </a:r>
            </a:p>
            <a:p>
              <a:r>
                <a:rPr lang="en-US" sz="2000" dirty="0" smtClean="0"/>
                <a:t>BPFS - RAM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41200" y="28899148"/>
              <a:ext cx="201269" cy="201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841200" y="29205527"/>
              <a:ext cx="201269" cy="2012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3084" y="4267200"/>
            <a:ext cx="160351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DURABLE!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2514600"/>
            <a:ext cx="160351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DURABLE!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574268"/>
            <a:ext cx="114326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DURABLE!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431268"/>
            <a:ext cx="114326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DURABLE!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BPFS Throughput On PCM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1" y="1676400"/>
          <a:ext cx="388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1" y="1676400"/>
          <a:ext cx="38099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8010" y="6139934"/>
            <a:ext cx="368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Sustained Throughput of PCM (MB/s)</a:t>
            </a:r>
          </a:p>
        </p:txBody>
      </p:sp>
      <p:sp>
        <p:nvSpPr>
          <p:cNvPr id="17" name="Diamond 16"/>
          <p:cNvSpPr/>
          <p:nvPr/>
        </p:nvSpPr>
        <p:spPr>
          <a:xfrm>
            <a:off x="6934200" y="3810000"/>
            <a:ext cx="152400" cy="152400"/>
          </a:xfrm>
          <a:prstGeom prst="diamond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001174" y="2477869"/>
            <a:ext cx="1290225" cy="1336757"/>
            <a:chOff x="7001174" y="2320549"/>
            <a:chExt cx="1290225" cy="212626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6647189" y="3702605"/>
              <a:ext cx="1098198" cy="390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1174" y="2320549"/>
              <a:ext cx="1290225" cy="1028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Projected</a:t>
              </a:r>
            </a:p>
            <a:p>
              <a:r>
                <a:rPr lang="en-US" dirty="0" smtClean="0"/>
                <a:t>Throughput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1751" y="1954648"/>
            <a:ext cx="1671563" cy="400110"/>
            <a:chOff x="6351751" y="1954648"/>
            <a:chExt cx="1671563" cy="400110"/>
          </a:xfrm>
        </p:grpSpPr>
        <p:sp>
          <p:nvSpPr>
            <p:cNvPr id="27" name="Rectangle 26"/>
            <p:cNvSpPr/>
            <p:nvPr/>
          </p:nvSpPr>
          <p:spPr>
            <a:xfrm>
              <a:off x="6351751" y="2054068"/>
              <a:ext cx="201269" cy="2012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9668" y="1954648"/>
              <a:ext cx="1373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BPFS - PCM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33600" y="5486400"/>
            <a:ext cx="65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NTFS</a:t>
            </a:r>
          </a:p>
          <a:p>
            <a:pPr algn="ctr"/>
            <a:r>
              <a:rPr lang="en-US" dirty="0" smtClean="0"/>
              <a:t>Disk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5486400"/>
            <a:ext cx="65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NTFS</a:t>
            </a:r>
          </a:p>
          <a:p>
            <a:pPr algn="ctr"/>
            <a:r>
              <a:rPr lang="en-US" dirty="0" smtClean="0"/>
              <a:t>RAM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5486400"/>
            <a:ext cx="65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BPFS</a:t>
            </a:r>
          </a:p>
          <a:p>
            <a:pPr algn="ctr"/>
            <a:r>
              <a:rPr lang="en-US" dirty="0" smtClean="0"/>
              <a:t>RAM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007082" y="3962400"/>
            <a:ext cx="564919" cy="15193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32"/>
          <p:cNvSpPr txBox="1"/>
          <p:nvPr/>
        </p:nvSpPr>
        <p:spPr>
          <a:xfrm>
            <a:off x="3874886" y="5486400"/>
            <a:ext cx="697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BPFS</a:t>
            </a:r>
          </a:p>
          <a:p>
            <a:pPr algn="ctr"/>
            <a:r>
              <a:rPr lang="en-US" sz="1800" dirty="0" smtClean="0"/>
              <a:t>PCM</a:t>
            </a:r>
          </a:p>
          <a:p>
            <a:pPr algn="ctr"/>
            <a:r>
              <a:rPr lang="en-US" sz="1800" dirty="0" smtClean="0"/>
              <a:t>(</a:t>
            </a:r>
            <a:r>
              <a:rPr lang="en-US" sz="1800" dirty="0" err="1" smtClean="0"/>
              <a:t>Proj</a:t>
            </a:r>
            <a:r>
              <a:rPr lang="en-US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World of Storage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609600" y="2209800"/>
            <a:ext cx="2057400" cy="1752600"/>
            <a:chOff x="609600" y="1600200"/>
            <a:chExt cx="2057400" cy="1752600"/>
          </a:xfrm>
        </p:grpSpPr>
        <p:pic>
          <p:nvPicPr>
            <p:cNvPr id="1034" name="Picture 10" descr="http://www.coolest-gadgets.com/wp-content/uploads/phase-change-memor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1770888"/>
              <a:ext cx="2057400" cy="1581912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907244" y="1600200"/>
              <a:ext cx="1311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BPRAM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6722" y="4191000"/>
            <a:ext cx="781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How do we build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fast, reliable systems</a:t>
            </a:r>
            <a:r>
              <a:rPr lang="en-US" sz="2800" dirty="0" smtClean="0">
                <a:solidFill>
                  <a:schemeClr val="tx1"/>
                </a:solidFill>
              </a:rPr>
              <a:t> wi</a:t>
            </a:r>
            <a:r>
              <a:rPr lang="en-US" sz="2800" dirty="0" smtClean="0"/>
              <a:t>th </a:t>
            </a:r>
            <a:r>
              <a:rPr lang="en-US" sz="2800" dirty="0" smtClean="0">
                <a:solidFill>
                  <a:schemeClr val="tx1"/>
                </a:solidFill>
              </a:rPr>
              <a:t>BPRAM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1828800" y="1676400"/>
            <a:ext cx="4419600" cy="457200"/>
          </a:xfrm>
          <a:prstGeom prst="wedgeRoundRectCallout">
            <a:avLst>
              <a:gd name="adj1" fmla="val -54755"/>
              <a:gd name="adj2" fmla="val 508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B</a:t>
            </a:r>
            <a:r>
              <a:rPr lang="en-US" sz="2400" dirty="0" smtClean="0"/>
              <a:t>yte-addressable, </a:t>
            </a:r>
            <a:r>
              <a:rPr lang="en-US" sz="2400" u="sng" dirty="0" smtClean="0"/>
              <a:t>P</a:t>
            </a:r>
            <a:r>
              <a:rPr lang="en-US" sz="2400" dirty="0" smtClean="0"/>
              <a:t>ersistent </a:t>
            </a:r>
            <a:r>
              <a:rPr lang="en-US" sz="2400" u="sng" dirty="0" smtClean="0"/>
              <a:t>RAM</a:t>
            </a:r>
            <a:endParaRPr lang="en-US" sz="2400" u="sng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2209800"/>
            <a:ext cx="29570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Fast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Byte-addressable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Non-volatile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BPRAM changes the trade-offs for storage</a:t>
            </a:r>
          </a:p>
          <a:p>
            <a:pPr lvl="1"/>
            <a:r>
              <a:rPr lang="en-US" dirty="0" smtClean="0"/>
              <a:t>Use consistency technique designed for medium</a:t>
            </a:r>
          </a:p>
          <a:p>
            <a:r>
              <a:rPr lang="en-US" dirty="0" smtClean="0"/>
              <a:t>Short-circuit shadow paging:</a:t>
            </a:r>
          </a:p>
          <a:p>
            <a:pPr lvl="1"/>
            <a:r>
              <a:rPr lang="en-US" dirty="0" smtClean="0"/>
              <a:t>improves performance</a:t>
            </a:r>
          </a:p>
          <a:p>
            <a:pPr lvl="1"/>
            <a:r>
              <a:rPr lang="en-US" dirty="0" smtClean="0"/>
              <a:t>improves reliability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999037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PCM chips on display at poster session!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 Memory</a:t>
            </a:r>
            <a:endParaRPr lang="en-US" dirty="0"/>
          </a:p>
        </p:txBody>
      </p:sp>
      <p:pic>
        <p:nvPicPr>
          <p:cNvPr id="1026" name="Picture 2" descr="http://www.technologyreview.com/files/15965/phase_change_x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80767"/>
            <a:ext cx="3718613" cy="3758033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4495800" cy="3352800"/>
          </a:xfrm>
        </p:spPr>
        <p:txBody>
          <a:bodyPr/>
          <a:lstStyle/>
          <a:p>
            <a:r>
              <a:rPr lang="en-US" dirty="0" smtClean="0"/>
              <a:t>Most promising form</a:t>
            </a:r>
            <a:br>
              <a:rPr lang="en-US" dirty="0" smtClean="0"/>
            </a:br>
            <a:r>
              <a:rPr lang="en-US" dirty="0" smtClean="0"/>
              <a:t>of BPRAM</a:t>
            </a:r>
          </a:p>
          <a:p>
            <a:endParaRPr lang="en-US" dirty="0" smtClean="0"/>
          </a:p>
          <a:p>
            <a:r>
              <a:rPr lang="en-US" dirty="0" smtClean="0"/>
              <a:t>“Melting memory chips in mass production”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i="1" dirty="0" smtClean="0"/>
              <a:t>Nature</a:t>
            </a:r>
            <a:r>
              <a:rPr lang="en-US" dirty="0" smtClean="0"/>
              <a:t>, 9/25/09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524000" y="2882205"/>
            <a:ext cx="6172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24000" y="3491805"/>
            <a:ext cx="61722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5015805"/>
            <a:ext cx="6172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 Memory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02625" y="3491805"/>
            <a:ext cx="281151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>
            <a:off x="2082800" y="2882205"/>
            <a:ext cx="1320800" cy="1219200"/>
          </a:xfrm>
          <a:prstGeom prst="chord">
            <a:avLst>
              <a:gd name="adj1" fmla="val 10758593"/>
              <a:gd name="adj2" fmla="val 35086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87225" y="3491805"/>
            <a:ext cx="281151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hord 48"/>
          <p:cNvSpPr/>
          <p:nvPr/>
        </p:nvSpPr>
        <p:spPr>
          <a:xfrm>
            <a:off x="5867400" y="2882205"/>
            <a:ext cx="1320800" cy="1219200"/>
          </a:xfrm>
          <a:prstGeom prst="chord">
            <a:avLst>
              <a:gd name="adj1" fmla="val 10758593"/>
              <a:gd name="adj2" fmla="val 35086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524000" y="2653605"/>
            <a:ext cx="6172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664592" y="1748135"/>
            <a:ext cx="3145409" cy="1210268"/>
            <a:chOff x="664592" y="1748135"/>
            <a:chExt cx="3145409" cy="1210268"/>
          </a:xfrm>
        </p:grpSpPr>
        <p:sp>
          <p:nvSpPr>
            <p:cNvPr id="50" name="TextBox 49"/>
            <p:cNvSpPr txBox="1"/>
            <p:nvPr/>
          </p:nvSpPr>
          <p:spPr>
            <a:xfrm>
              <a:off x="664592" y="1748135"/>
              <a:ext cx="30035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phase change material</a:t>
              </a:r>
            </a:p>
            <a:p>
              <a:pPr algn="ctr"/>
              <a:r>
                <a:rPr lang="en-US" sz="2400" dirty="0" smtClean="0"/>
                <a:t>(</a:t>
              </a:r>
              <a:r>
                <a:rPr lang="en-US" sz="2400" dirty="0" err="1" smtClean="0"/>
                <a:t>chalcogenide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16200000" flipH="1">
              <a:off x="3230268" y="2378670"/>
              <a:ext cx="753067" cy="4063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2590800" y="4787205"/>
            <a:ext cx="1752600" cy="1156395"/>
            <a:chOff x="2590800" y="4787205"/>
            <a:chExt cx="1752600" cy="1156395"/>
          </a:xfrm>
        </p:grpSpPr>
        <p:sp>
          <p:nvSpPr>
            <p:cNvPr id="54" name="TextBox 53"/>
            <p:cNvSpPr txBox="1"/>
            <p:nvPr/>
          </p:nvSpPr>
          <p:spPr>
            <a:xfrm>
              <a:off x="2590800" y="5481935"/>
              <a:ext cx="1375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electrode</a:t>
              </a:r>
              <a:endParaRPr lang="en-US" sz="2400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3771900" y="4901505"/>
              <a:ext cx="68580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4494925" y="3491805"/>
            <a:ext cx="281151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788296" y="1657913"/>
            <a:ext cx="389850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cooling -&gt; crystalline state   (1)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4788297" y="2055046"/>
            <a:ext cx="389850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fast cooling  </a:t>
            </a:r>
            <a:r>
              <a:rPr lang="en-US" sz="1200" dirty="0" smtClean="0"/>
              <a:t> </a:t>
            </a:r>
            <a:r>
              <a:rPr lang="en-US" sz="2000" dirty="0" smtClean="0"/>
              <a:t>-&gt; amorphous state (0)</a:t>
            </a:r>
            <a:endParaRPr lang="en-US" sz="2000" dirty="0"/>
          </a:p>
        </p:txBody>
      </p:sp>
      <p:sp>
        <p:nvSpPr>
          <p:cNvPr id="47" name="Chord 46"/>
          <p:cNvSpPr/>
          <p:nvPr/>
        </p:nvSpPr>
        <p:spPr>
          <a:xfrm>
            <a:off x="3975100" y="2882205"/>
            <a:ext cx="1320800" cy="1219200"/>
          </a:xfrm>
          <a:prstGeom prst="chord">
            <a:avLst>
              <a:gd name="adj1" fmla="val 10770883"/>
              <a:gd name="adj2" fmla="val 3508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hord 63"/>
          <p:cNvSpPr/>
          <p:nvPr/>
        </p:nvSpPr>
        <p:spPr>
          <a:xfrm>
            <a:off x="3976283" y="2882205"/>
            <a:ext cx="1320800" cy="1219200"/>
          </a:xfrm>
          <a:prstGeom prst="chord">
            <a:avLst>
              <a:gd name="adj1" fmla="val 10758593"/>
              <a:gd name="adj2" fmla="val 35086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3976283" y="2882205"/>
            <a:ext cx="1320800" cy="2133600"/>
            <a:chOff x="3900083" y="3124200"/>
            <a:chExt cx="1320800" cy="2133600"/>
          </a:xfrm>
        </p:grpSpPr>
        <p:sp>
          <p:nvSpPr>
            <p:cNvPr id="59" name="Rectangle 58"/>
            <p:cNvSpPr/>
            <p:nvPr/>
          </p:nvSpPr>
          <p:spPr>
            <a:xfrm>
              <a:off x="4419600" y="3733800"/>
              <a:ext cx="281151" cy="1524000"/>
            </a:xfrm>
            <a:prstGeom prst="rect">
              <a:avLst/>
            </a:prstGeom>
            <a:solidFill>
              <a:srgbClr val="FF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hord 59"/>
            <p:cNvSpPr/>
            <p:nvPr/>
          </p:nvSpPr>
          <p:spPr>
            <a:xfrm>
              <a:off x="3900083" y="3124200"/>
              <a:ext cx="1320800" cy="1219200"/>
            </a:xfrm>
            <a:prstGeom prst="chord">
              <a:avLst>
                <a:gd name="adj1" fmla="val 10746341"/>
                <a:gd name="adj2" fmla="val 35086"/>
              </a:avLst>
            </a:prstGeom>
            <a:solidFill>
              <a:srgbClr val="FF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/>
          <p:nvPr/>
        </p:nvCxnSpPr>
        <p:spPr>
          <a:xfrm rot="5400000">
            <a:off x="3412658" y="3953469"/>
            <a:ext cx="244733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86400" y="4610100"/>
            <a:ext cx="2858377" cy="17436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 Properties</a:t>
            </a:r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Reads</a:t>
            </a:r>
            <a:r>
              <a:rPr lang="en-US" sz="2400" dirty="0" smtClean="0"/>
              <a:t>: 2-4x DRAM</a:t>
            </a:r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Writes</a:t>
            </a:r>
            <a:r>
              <a:rPr lang="en-US" sz="2400" dirty="0" smtClean="0"/>
              <a:t>: 5-10x DRAM</a:t>
            </a:r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Endurance</a:t>
            </a:r>
            <a:r>
              <a:rPr lang="en-US" sz="2400" dirty="0" smtClean="0"/>
              <a:t>: 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World of Storage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1886606" cy="9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46958" y="4330005"/>
            <a:ext cx="3020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Non-volatile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- Slow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- Block-addressable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609600" y="2209800"/>
            <a:ext cx="2057400" cy="1752600"/>
            <a:chOff x="609600" y="1600200"/>
            <a:chExt cx="2057400" cy="1752600"/>
          </a:xfrm>
        </p:grpSpPr>
        <p:pic>
          <p:nvPicPr>
            <p:cNvPr id="1034" name="Picture 10" descr="http://www.coolest-gadgets.com/wp-content/uploads/phase-change-memor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1770888"/>
              <a:ext cx="2057400" cy="1581912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907244" y="1600200"/>
              <a:ext cx="1311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BPRAM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4273778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Disk / Flash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4191000"/>
            <a:ext cx="5715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6722" y="4191000"/>
            <a:ext cx="781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How do we build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fast, reliable systems</a:t>
            </a:r>
            <a:r>
              <a:rPr lang="en-US" sz="2800" dirty="0" smtClean="0">
                <a:solidFill>
                  <a:schemeClr val="tx1"/>
                </a:solidFill>
              </a:rPr>
              <a:t> wi</a:t>
            </a:r>
            <a:r>
              <a:rPr lang="en-US" sz="2800" dirty="0" smtClean="0"/>
              <a:t>th </a:t>
            </a:r>
            <a:r>
              <a:rPr lang="en-US" sz="2800" dirty="0" smtClean="0">
                <a:solidFill>
                  <a:schemeClr val="tx1"/>
                </a:solidFill>
              </a:rPr>
              <a:t>BPRAM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1828800" y="1676400"/>
            <a:ext cx="4419600" cy="457200"/>
          </a:xfrm>
          <a:prstGeom prst="wedgeRoundRectCallout">
            <a:avLst>
              <a:gd name="adj1" fmla="val -54755"/>
              <a:gd name="adj2" fmla="val 508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B</a:t>
            </a:r>
            <a:r>
              <a:rPr lang="en-US" sz="2400" dirty="0" smtClean="0"/>
              <a:t>yte-addressable, </a:t>
            </a:r>
            <a:r>
              <a:rPr lang="en-US" sz="2400" u="sng" dirty="0" smtClean="0"/>
              <a:t>P</a:t>
            </a:r>
            <a:r>
              <a:rPr lang="en-US" sz="2400" dirty="0" smtClean="0"/>
              <a:t>ersistent </a:t>
            </a:r>
            <a:r>
              <a:rPr lang="en-US" sz="2400" u="sng" dirty="0" smtClean="0"/>
              <a:t>RAM</a:t>
            </a:r>
            <a:endParaRPr lang="en-US" sz="2400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999791" y="5009346"/>
            <a:ext cx="7148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This talk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800" b="1" dirty="0" smtClean="0"/>
              <a:t>BPFS</a:t>
            </a:r>
            <a:r>
              <a:rPr lang="en-US" sz="2800" dirty="0" smtClean="0"/>
              <a:t>, a file system for BPRAM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Result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800" dirty="0" smtClean="0"/>
              <a:t>Improved </a:t>
            </a:r>
            <a:r>
              <a:rPr lang="en-US" sz="2800" b="1" dirty="0" smtClean="0"/>
              <a:t>performance </a:t>
            </a:r>
            <a:r>
              <a:rPr lang="en-US" sz="2800" dirty="0" smtClean="0"/>
              <a:t>and </a:t>
            </a:r>
            <a:r>
              <a:rPr lang="en-US" sz="2800" b="1" dirty="0" smtClean="0"/>
              <a:t>reliability</a:t>
            </a:r>
            <a:endParaRPr lang="en-US" sz="2800" b="1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19400" y="2209800"/>
            <a:ext cx="29570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Fast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Byte-addressable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+ Non-volatile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grpSp>
        <p:nvGrpSpPr>
          <p:cNvPr id="6" name="Group 62"/>
          <p:cNvGrpSpPr/>
          <p:nvPr/>
        </p:nvGrpSpPr>
        <p:grpSpPr>
          <a:xfrm>
            <a:off x="574715" y="5257800"/>
            <a:ext cx="7400787" cy="954107"/>
            <a:chOff x="-4111585" y="5410200"/>
            <a:chExt cx="7400787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-4111585" y="5410200"/>
              <a:ext cx="46400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    </a:t>
              </a:r>
              <a:r>
                <a:rPr lang="en-US" sz="2800" dirty="0" smtClean="0"/>
                <a:t>New mechanism:</a:t>
              </a:r>
              <a:br>
                <a:rPr lang="en-US" sz="2800" dirty="0" smtClean="0"/>
              </a:br>
              <a:r>
                <a:rPr lang="en-US" sz="2800" dirty="0" smtClean="0"/>
                <a:t>    </a:t>
              </a:r>
              <a:r>
                <a:rPr lang="en-US" sz="2800" b="1" dirty="0" smtClean="0"/>
                <a:t>short-circuit shadow paging</a:t>
              </a:r>
              <a:endParaRPr lang="en-US" sz="2800" b="1" dirty="0"/>
            </a:p>
          </p:txBody>
        </p:sp>
        <p:grpSp>
          <p:nvGrpSpPr>
            <p:cNvPr id="7" name="Group 59"/>
            <p:cNvGrpSpPr/>
            <p:nvPr/>
          </p:nvGrpSpPr>
          <p:grpSpPr>
            <a:xfrm>
              <a:off x="990600" y="5410200"/>
              <a:ext cx="2298602" cy="943227"/>
              <a:chOff x="1761392" y="4324290"/>
              <a:chExt cx="4271010" cy="17526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772947" y="47814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98577" y="52386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1392" y="56958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/>
              <p:cNvCxnSpPr>
                <a:endCxn id="30" idx="0"/>
              </p:cNvCxnSpPr>
              <p:nvPr/>
            </p:nvCxnSpPr>
            <p:spPr>
              <a:xfrm rot="10800000" flipV="1">
                <a:off x="2323367" y="5010090"/>
                <a:ext cx="561975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31" idx="0"/>
              </p:cNvCxnSpPr>
              <p:nvPr/>
            </p:nvCxnSpPr>
            <p:spPr>
              <a:xfrm rot="5400000">
                <a:off x="1984277" y="5469195"/>
                <a:ext cx="228600" cy="224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435762" y="56958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endCxn id="34" idx="0"/>
              </p:cNvCxnSpPr>
              <p:nvPr/>
            </p:nvCxnSpPr>
            <p:spPr>
              <a:xfrm rot="16200000" flipH="1">
                <a:off x="2433857" y="5469195"/>
                <a:ext cx="228600" cy="224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2885342" y="4324290"/>
                <a:ext cx="112395" cy="2286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94068" y="4324290"/>
                <a:ext cx="112396" cy="22860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2884608" y="4666019"/>
                <a:ext cx="228600" cy="23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447317" y="52386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110132" y="56958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>
                <a:endCxn id="40" idx="0"/>
              </p:cNvCxnSpPr>
              <p:nvPr/>
            </p:nvCxnSpPr>
            <p:spPr>
              <a:xfrm rot="5400000">
                <a:off x="3333017" y="5469195"/>
                <a:ext cx="228600" cy="224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3784502" y="56958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16200000" flipH="1">
                <a:off x="3782597" y="5469195"/>
                <a:ext cx="228600" cy="224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39" idx="0"/>
              </p:cNvCxnSpPr>
              <p:nvPr/>
            </p:nvCxnSpPr>
            <p:spPr>
              <a:xfrm>
                <a:off x="3110132" y="5010090"/>
                <a:ext cx="561975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3707568" y="5809019"/>
                <a:ext cx="381000" cy="234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5020847" y="5238690"/>
                <a:ext cx="449580" cy="228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683662" y="56958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/>
              <p:cNvCxnSpPr>
                <a:endCxn id="49" idx="0"/>
              </p:cNvCxnSpPr>
              <p:nvPr/>
            </p:nvCxnSpPr>
            <p:spPr>
              <a:xfrm rot="5400000">
                <a:off x="4906547" y="5469195"/>
                <a:ext cx="228600" cy="224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5358032" y="56958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>
                <a:endCxn id="51" idx="0"/>
              </p:cNvCxnSpPr>
              <p:nvPr/>
            </p:nvCxnSpPr>
            <p:spPr>
              <a:xfrm rot="16200000" flipH="1">
                <a:off x="5356127" y="5469195"/>
                <a:ext cx="228600" cy="224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5295148" y="5809019"/>
                <a:ext cx="381000" cy="234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4796057" y="5695890"/>
                <a:ext cx="337185" cy="2286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020847" y="5238690"/>
                <a:ext cx="449580" cy="2286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358032" y="5695890"/>
                <a:ext cx="112395" cy="2286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458872" y="5010090"/>
                <a:ext cx="1573530" cy="1066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429491" cy="3386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New guarantees for applications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File system operations will commit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atomically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 program order</a:t>
            </a:r>
          </a:p>
          <a:p>
            <a:pPr lvl="3"/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/>
              <a:t>Your data is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durable</a:t>
            </a:r>
            <a:r>
              <a:rPr lang="en-US" dirty="0" smtClean="0"/>
              <a:t> as soon as the  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cache is flushed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33400" y="1295400"/>
            <a:ext cx="7502676" cy="1862048"/>
            <a:chOff x="533400" y="3657600"/>
            <a:chExt cx="7502676" cy="1862048"/>
          </a:xfrm>
        </p:grpSpPr>
        <p:sp>
          <p:nvSpPr>
            <p:cNvPr id="11" name="TextBox 10"/>
            <p:cNvSpPr txBox="1"/>
            <p:nvPr/>
          </p:nvSpPr>
          <p:spPr>
            <a:xfrm>
              <a:off x="533400" y="4114800"/>
              <a:ext cx="55439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1. </a:t>
              </a:r>
              <a:r>
                <a:rPr lang="en-US" sz="2800" dirty="0" smtClean="0"/>
                <a:t>Eliminate the </a:t>
              </a:r>
              <a:r>
                <a:rPr lang="en-US" sz="2800" b="1" dirty="0" smtClean="0"/>
                <a:t>DRAM buffer cache</a:t>
              </a:r>
              <a:r>
                <a:rPr lang="en-US" sz="2800" dirty="0" smtClean="0"/>
                <a:t>;</a:t>
              </a:r>
              <a:r>
                <a:rPr lang="en-US" sz="2800" b="1" dirty="0" smtClean="0"/>
                <a:t/>
              </a:r>
              <a:br>
                <a:rPr lang="en-US" sz="2800" b="1" dirty="0" smtClean="0"/>
              </a:br>
              <a:r>
                <a:rPr lang="en-US" sz="2800" b="1" dirty="0" smtClean="0"/>
                <a:t>    </a:t>
              </a:r>
              <a:r>
                <a:rPr lang="en-US" sz="2800" dirty="0" smtClean="0"/>
                <a:t>use the </a:t>
              </a:r>
              <a:r>
                <a:rPr lang="en-US" sz="2800" b="1" dirty="0" smtClean="0"/>
                <a:t>L1/L2 cache</a:t>
              </a:r>
              <a:r>
                <a:rPr lang="en-US" sz="2800" dirty="0" smtClean="0"/>
                <a:t> instead</a:t>
              </a:r>
              <a:endParaRPr lang="en-US" sz="2800" b="1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4267200"/>
              <a:ext cx="133047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6705600" y="3657600"/>
              <a:ext cx="112082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 smtClean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1000" y="4187786"/>
            <a:ext cx="8153400" cy="1070014"/>
            <a:chOff x="381000" y="2743200"/>
            <a:chExt cx="8153400" cy="1070014"/>
          </a:xfrm>
        </p:grpSpPr>
        <p:sp>
          <p:nvSpPr>
            <p:cNvPr id="10" name="TextBox 9"/>
            <p:cNvSpPr txBox="1"/>
            <p:nvPr/>
          </p:nvSpPr>
          <p:spPr>
            <a:xfrm>
              <a:off x="575932" y="2859107"/>
              <a:ext cx="4344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3. </a:t>
              </a:r>
              <a:r>
                <a:rPr lang="en-US" sz="2800" dirty="0" smtClean="0"/>
                <a:t>Provide </a:t>
              </a:r>
              <a:r>
                <a:rPr lang="en-US" sz="2800" b="1" dirty="0" smtClean="0"/>
                <a:t>atomicity</a:t>
              </a:r>
              <a:r>
                <a:rPr lang="en-US" sz="2800" dirty="0" smtClean="0"/>
                <a:t> and</a:t>
              </a:r>
              <a:br>
                <a:rPr lang="en-US" sz="2800" dirty="0" smtClean="0"/>
              </a:br>
              <a:r>
                <a:rPr lang="en-US" sz="2800" dirty="0" smtClean="0"/>
                <a:t>    </a:t>
              </a:r>
              <a:r>
                <a:rPr lang="en-US" sz="2800" b="1" dirty="0" smtClean="0"/>
                <a:t>ordering</a:t>
              </a:r>
              <a:r>
                <a:rPr lang="en-US" sz="2800" dirty="0" smtClean="0"/>
                <a:t> in hardware</a:t>
              </a:r>
              <a:endParaRPr lang="en-US" sz="28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1000" y="2743200"/>
              <a:ext cx="815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39045" y="3200400"/>
              <a:ext cx="891975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Write A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34445" y="3200400"/>
              <a:ext cx="891975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Write B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1" idx="3"/>
              <a:endCxn id="22" idx="1"/>
            </p:cNvCxnSpPr>
            <p:nvPr/>
          </p:nvCxnSpPr>
          <p:spPr>
            <a:xfrm>
              <a:off x="6531020" y="3385066"/>
              <a:ext cx="403425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54666" y="3084493"/>
            <a:ext cx="7798759" cy="954107"/>
            <a:chOff x="554666" y="1676400"/>
            <a:chExt cx="7798759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554666" y="1676400"/>
              <a:ext cx="3352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2. </a:t>
              </a:r>
              <a:r>
                <a:rPr lang="en-US" sz="2800" dirty="0" smtClean="0"/>
                <a:t>Put BPRAM on the </a:t>
              </a:r>
              <a:br>
                <a:rPr lang="en-US" sz="2800" dirty="0" smtClean="0"/>
              </a:br>
              <a:r>
                <a:rPr lang="en-US" sz="2800" dirty="0" smtClean="0"/>
                <a:t>    </a:t>
              </a:r>
              <a:r>
                <a:rPr lang="en-US" sz="2800" b="1" dirty="0" smtClean="0"/>
                <a:t>memory bus</a:t>
              </a:r>
              <a:endParaRPr lang="en-US" sz="2800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1752600"/>
              <a:ext cx="3629025" cy="808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81000" y="28956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File System</a:t>
            </a:r>
          </a:p>
          <a:p>
            <a:r>
              <a:rPr lang="en-US" dirty="0" smtClean="0"/>
              <a:t>Hardware Support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8100-7A30-47A0-ADC9-A8D222B888C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|15.9|5.8|7.7|7.9|29.4|1.7|6.1|14.5|2.6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|15.9|5.8|7.7|7.9|29.4|1.7|6.1|14.5|2.6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|15.9|5.8|7.7|7.9|29.4|1.7|6.1|14.5|2.6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3.3|15.4|2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3.3|15.4|2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9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5.8|1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5653</TotalTime>
  <Words>807</Words>
  <Application>Microsoft Office PowerPoint</Application>
  <PresentationFormat>On-screen Show (4:3)</PresentationFormat>
  <Paragraphs>292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Wingdings</vt:lpstr>
      <vt:lpstr>Times New Roman</vt:lpstr>
      <vt:lpstr>Courier New</vt:lpstr>
      <vt:lpstr>Office Theme</vt:lpstr>
      <vt:lpstr>Better I/O Through Byte-Addressable, Persistent Memory</vt:lpstr>
      <vt:lpstr>A New World of Storage</vt:lpstr>
      <vt:lpstr>A New World of Storage</vt:lpstr>
      <vt:lpstr>Phase Change Memory</vt:lpstr>
      <vt:lpstr>Phase Change Memory</vt:lpstr>
      <vt:lpstr>A New World of Storage</vt:lpstr>
      <vt:lpstr>Goal</vt:lpstr>
      <vt:lpstr>Design Principles</vt:lpstr>
      <vt:lpstr>Outline</vt:lpstr>
      <vt:lpstr>BPRAM in the PC</vt:lpstr>
      <vt:lpstr>BPFS: A BPRAM File System</vt:lpstr>
      <vt:lpstr>BPFS: A BPRAM File System</vt:lpstr>
      <vt:lpstr>Enforcing FS Consistency Guarantees</vt:lpstr>
      <vt:lpstr>Review 1: Journaling</vt:lpstr>
      <vt:lpstr>Review 2: Shadow Paging</vt:lpstr>
      <vt:lpstr>Short-Circuit Shadow Paging</vt:lpstr>
      <vt:lpstr>Short-Circuit Shadow Paging</vt:lpstr>
      <vt:lpstr>Opt. 1: In-Place Writes</vt:lpstr>
      <vt:lpstr>Opt. 2: Exploit Data-Metadata Invariants</vt:lpstr>
      <vt:lpstr>BPFS Example</vt:lpstr>
      <vt:lpstr>Outline</vt:lpstr>
      <vt:lpstr>Problem 1: Ordering</vt:lpstr>
      <vt:lpstr>Problem 2: Atomicity</vt:lpstr>
      <vt:lpstr>Enforcing Ordering and Atomicity</vt:lpstr>
      <vt:lpstr>Ordering and Atomicity</vt:lpstr>
      <vt:lpstr>Outline</vt:lpstr>
      <vt:lpstr>Methodology</vt:lpstr>
      <vt:lpstr>Microbenchmarks</vt:lpstr>
      <vt:lpstr>BPFS Throughput On PCM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File System for Byte-Addressable NVM</dc:title>
  <dc:creator>Jeremy Condit</dc:creator>
  <cp:lastModifiedBy>Christopher Frost</cp:lastModifiedBy>
  <cp:revision>388</cp:revision>
  <dcterms:created xsi:type="dcterms:W3CDTF">2009-03-29T03:48:24Z</dcterms:created>
  <dcterms:modified xsi:type="dcterms:W3CDTF">2009-10-16T00:24:04Z</dcterms:modified>
</cp:coreProperties>
</file>